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Inria Sans"/>
      <p:regular r:id="rId30"/>
      <p:bold r:id="rId31"/>
      <p:italic r:id="rId32"/>
      <p:boldItalic r:id="rId33"/>
    </p:embeddedFont>
    <p:embeddedFont>
      <p:font typeface="Saira SemiCondensed Medium"/>
      <p:regular r:id="rId34"/>
      <p:bold r:id="rId35"/>
    </p:embeddedFont>
    <p:embeddedFont>
      <p:font typeface="Titillium Web"/>
      <p:regular r:id="rId36"/>
      <p:bold r:id="rId37"/>
      <p:italic r:id="rId38"/>
      <p:boldItalic r:id="rId39"/>
    </p:embeddedFont>
    <p:embeddedFont>
      <p:font typeface="Saira Semi Condensed"/>
      <p:regular r:id="rId40"/>
      <p:bold r:id="rId41"/>
    </p:embeddedFont>
    <p:embeddedFont>
      <p:font typeface="Inria Sans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DE278F-F372-498E-9D62-B37C7CE4144C}">
  <a:tblStyle styleId="{2DDE278F-F372-498E-9D62-B37C7CE4144C}"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SairaSemiCondensed-regular.fntdata"/><Relationship Id="rId20" Type="http://schemas.openxmlformats.org/officeDocument/2006/relationships/slide" Target="slides/slide15.xml"/><Relationship Id="rId42" Type="http://schemas.openxmlformats.org/officeDocument/2006/relationships/font" Target="fonts/InriaSansLight-regular.fntdata"/><Relationship Id="rId41" Type="http://schemas.openxmlformats.org/officeDocument/2006/relationships/font" Target="fonts/SairaSemiCondensed-bold.fntdata"/><Relationship Id="rId22" Type="http://schemas.openxmlformats.org/officeDocument/2006/relationships/slide" Target="slides/slide17.xml"/><Relationship Id="rId44" Type="http://schemas.openxmlformats.org/officeDocument/2006/relationships/font" Target="fonts/InriaSansLight-italic.fntdata"/><Relationship Id="rId21" Type="http://schemas.openxmlformats.org/officeDocument/2006/relationships/slide" Target="slides/slide16.xml"/><Relationship Id="rId43" Type="http://schemas.openxmlformats.org/officeDocument/2006/relationships/font" Target="fonts/InriaSansLight-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InriaSans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riaSans-bold.fntdata"/><Relationship Id="rId30" Type="http://schemas.openxmlformats.org/officeDocument/2006/relationships/font" Target="fonts/InriaSans-regular.fntdata"/><Relationship Id="rId11" Type="http://schemas.openxmlformats.org/officeDocument/2006/relationships/slide" Target="slides/slide6.xml"/><Relationship Id="rId33" Type="http://schemas.openxmlformats.org/officeDocument/2006/relationships/font" Target="fonts/InriaSans-boldItalic.fntdata"/><Relationship Id="rId10" Type="http://schemas.openxmlformats.org/officeDocument/2006/relationships/slide" Target="slides/slide5.xml"/><Relationship Id="rId32" Type="http://schemas.openxmlformats.org/officeDocument/2006/relationships/font" Target="fonts/InriaSans-italic.fntdata"/><Relationship Id="rId13" Type="http://schemas.openxmlformats.org/officeDocument/2006/relationships/slide" Target="slides/slide8.xml"/><Relationship Id="rId35" Type="http://schemas.openxmlformats.org/officeDocument/2006/relationships/font" Target="fonts/SairaSemiCondensedMedium-bold.fntdata"/><Relationship Id="rId12" Type="http://schemas.openxmlformats.org/officeDocument/2006/relationships/slide" Target="slides/slide7.xml"/><Relationship Id="rId34" Type="http://schemas.openxmlformats.org/officeDocument/2006/relationships/font" Target="fonts/SairaSemiCondensedMedium-regular.fntdata"/><Relationship Id="rId15" Type="http://schemas.openxmlformats.org/officeDocument/2006/relationships/slide" Target="slides/slide10.xml"/><Relationship Id="rId37" Type="http://schemas.openxmlformats.org/officeDocument/2006/relationships/font" Target="fonts/TitilliumWeb-bold.fntdata"/><Relationship Id="rId14" Type="http://schemas.openxmlformats.org/officeDocument/2006/relationships/slide" Target="slides/slide9.xml"/><Relationship Id="rId36" Type="http://schemas.openxmlformats.org/officeDocument/2006/relationships/font" Target="fonts/TitilliumWeb-regular.fntdata"/><Relationship Id="rId17" Type="http://schemas.openxmlformats.org/officeDocument/2006/relationships/slide" Target="slides/slide12.xml"/><Relationship Id="rId39" Type="http://schemas.openxmlformats.org/officeDocument/2006/relationships/font" Target="fonts/TitilliumWeb-boldItalic.fntdata"/><Relationship Id="rId16" Type="http://schemas.openxmlformats.org/officeDocument/2006/relationships/slide" Target="slides/slide11.xml"/><Relationship Id="rId38" Type="http://schemas.openxmlformats.org/officeDocument/2006/relationships/font" Target="fonts/TitilliumWeb-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7ae000886_1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7ae000886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Emily</a:t>
            </a:r>
            <a:endParaRPr/>
          </a:p>
          <a:p>
            <a:pPr indent="-317500" lvl="0" marL="457200" rtl="0" algn="l">
              <a:spcBef>
                <a:spcPts val="0"/>
              </a:spcBef>
              <a:spcAft>
                <a:spcPts val="0"/>
              </a:spcAft>
              <a:buSzPts val="1400"/>
              <a:buChar char="●"/>
            </a:pPr>
            <a:r>
              <a:rPr lang="en"/>
              <a:t>We made a function where you input the month and it returns the average popularity for each day of the month</a:t>
            </a:r>
            <a:endParaRPr/>
          </a:p>
          <a:p>
            <a:pPr indent="-317500" lvl="0" marL="457200" rtl="0" algn="l">
              <a:spcBef>
                <a:spcPts val="0"/>
              </a:spcBef>
              <a:spcAft>
                <a:spcPts val="0"/>
              </a:spcAft>
              <a:buSzPts val="1400"/>
              <a:buChar char="●"/>
            </a:pPr>
            <a:r>
              <a:rPr lang="en"/>
              <a:t>Picking the right date can affect your song’s popularity by up to 20%</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7ae000886_1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7ae000886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7ae000886_1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7ae00088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MARCO</a:t>
            </a:r>
            <a:endParaRPr/>
          </a:p>
          <a:p>
            <a:pPr indent="-317500" lvl="0" marL="457200" rtl="0" algn="l">
              <a:spcBef>
                <a:spcPts val="0"/>
              </a:spcBef>
              <a:spcAft>
                <a:spcPts val="0"/>
              </a:spcAft>
              <a:buSzPts val="1400"/>
              <a:buChar char="●"/>
            </a:pPr>
            <a:r>
              <a:rPr lang="en"/>
              <a:t>Spotify already keeps track of all these different variable metrics for every song you make. This can help track who it should present it to and what we can expect from the audience</a:t>
            </a:r>
            <a:endParaRPr/>
          </a:p>
          <a:p>
            <a:pPr indent="-317500" lvl="0" marL="457200" rtl="0" algn="l">
              <a:spcBef>
                <a:spcPts val="0"/>
              </a:spcBef>
              <a:spcAft>
                <a:spcPts val="0"/>
              </a:spcAft>
              <a:buSzPts val="1400"/>
              <a:buChar char="●"/>
            </a:pPr>
            <a:r>
              <a:rPr lang="en"/>
              <a:t>We need to use these metrics to draw some conclusion on how an artist can become successful on spotify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0"/>
              </a:spcBef>
              <a:spcAft>
                <a:spcPts val="0"/>
              </a:spcAft>
              <a:buNone/>
            </a:pPr>
            <a:r>
              <a:rPr lang="en"/>
              <a:t>MARCO</a:t>
            </a:r>
            <a:endParaRPr/>
          </a:p>
          <a:p>
            <a:pPr indent="-317500" lvl="0" marL="457200" rtl="0" algn="l">
              <a:spcBef>
                <a:spcPts val="0"/>
              </a:spcBef>
              <a:spcAft>
                <a:spcPts val="0"/>
              </a:spcAft>
              <a:buSzPts val="1400"/>
              <a:buChar char="●"/>
            </a:pPr>
            <a:r>
              <a:rPr lang="en"/>
              <a:t>Although other metrics are more important to some users and less important to other, </a:t>
            </a:r>
            <a:r>
              <a:rPr lang="en">
                <a:solidFill>
                  <a:schemeClr val="dk1"/>
                </a:solidFill>
              </a:rPr>
              <a:t>f</a:t>
            </a:r>
            <a:r>
              <a:rPr lang="en">
                <a:solidFill>
                  <a:schemeClr val="dk1"/>
                </a:solidFill>
              </a:rPr>
              <a:t>or our second objective, we’re going to assume Franco only cares about producing popular songs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7ae000886_1_1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7ae000886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Inria Sans Light"/>
                <a:ea typeface="Inria Sans Light"/>
                <a:cs typeface="Inria Sans Light"/>
                <a:sym typeface="Inria Sans Light"/>
              </a:rPr>
              <a:t>EMILY</a:t>
            </a:r>
            <a:endParaRPr sz="1300">
              <a:solidFill>
                <a:schemeClr val="dk1"/>
              </a:solidFill>
              <a:latin typeface="Inria Sans Light"/>
              <a:ea typeface="Inria Sans Light"/>
              <a:cs typeface="Inria Sans Light"/>
              <a:sym typeface="Inria Sans Light"/>
            </a:endParaRPr>
          </a:p>
          <a:p>
            <a:pPr indent="-311150" lvl="0" marL="457200" rtl="0" algn="l">
              <a:spcBef>
                <a:spcPts val="600"/>
              </a:spcBef>
              <a:spcAft>
                <a:spcPts val="0"/>
              </a:spcAft>
              <a:buClr>
                <a:schemeClr val="dk1"/>
              </a:buClr>
              <a:buSzPts val="1300"/>
              <a:buFont typeface="Inria Sans Light"/>
              <a:buChar char="●"/>
            </a:pPr>
            <a:r>
              <a:rPr lang="en" sz="1300">
                <a:solidFill>
                  <a:schemeClr val="dk1"/>
                </a:solidFill>
                <a:latin typeface="Inria Sans Light"/>
                <a:ea typeface="Inria Sans Light"/>
                <a:cs typeface="Inria Sans Light"/>
                <a:sym typeface="Inria Sans Light"/>
              </a:rPr>
              <a:t>One method we created to better understand and clearly visualize the relationship between any given trait and popularity was a popularity grapher</a:t>
            </a:r>
            <a:endParaRPr sz="1300">
              <a:solidFill>
                <a:schemeClr val="dk1"/>
              </a:solidFill>
              <a:latin typeface="Inria Sans Light"/>
              <a:ea typeface="Inria Sans Light"/>
              <a:cs typeface="Inria Sans Light"/>
              <a:sym typeface="Inria Sans Light"/>
            </a:endParaRPr>
          </a:p>
          <a:p>
            <a:pPr indent="-311150" lvl="0" marL="457200" rtl="0" algn="l">
              <a:spcBef>
                <a:spcPts val="0"/>
              </a:spcBef>
              <a:spcAft>
                <a:spcPts val="0"/>
              </a:spcAft>
              <a:buClr>
                <a:schemeClr val="dk1"/>
              </a:buClr>
              <a:buSzPts val="1300"/>
              <a:buFont typeface="Inria Sans Light"/>
              <a:buChar char="●"/>
            </a:pPr>
            <a:r>
              <a:rPr lang="en" sz="1300">
                <a:solidFill>
                  <a:schemeClr val="dk1"/>
                </a:solidFill>
                <a:latin typeface="Inria Sans Light"/>
                <a:ea typeface="Inria Sans Light"/>
                <a:cs typeface="Inria Sans Light"/>
                <a:sym typeface="Inria Sans Light"/>
              </a:rPr>
              <a:t>You input the trait and a line graph of that trait plotted against popularity is shown</a:t>
            </a:r>
            <a:endParaRPr sz="1300">
              <a:solidFill>
                <a:schemeClr val="dk1"/>
              </a:solidFill>
              <a:latin typeface="Inria Sans Light"/>
              <a:ea typeface="Inria Sans Light"/>
              <a:cs typeface="Inria Sans Light"/>
              <a:sym typeface="Inria Sans Light"/>
            </a:endParaRPr>
          </a:p>
          <a:p>
            <a:pPr indent="-311150" lvl="0" marL="457200" rtl="0" algn="l">
              <a:spcBef>
                <a:spcPts val="0"/>
              </a:spcBef>
              <a:spcAft>
                <a:spcPts val="0"/>
              </a:spcAft>
              <a:buClr>
                <a:schemeClr val="dk1"/>
              </a:buClr>
              <a:buSzPts val="1300"/>
              <a:buFont typeface="Inria Sans Light"/>
              <a:buChar char="●"/>
            </a:pPr>
            <a:r>
              <a:rPr lang="en" sz="1300">
                <a:solidFill>
                  <a:schemeClr val="dk1"/>
                </a:solidFill>
                <a:latin typeface="Inria Sans Light"/>
                <a:ea typeface="Inria Sans Light"/>
                <a:cs typeface="Inria Sans Light"/>
                <a:sym typeface="Inria Sans Light"/>
              </a:rPr>
              <a:t>Shows general trends between a trait and popularity</a:t>
            </a:r>
            <a:endParaRPr sz="1300">
              <a:solidFill>
                <a:schemeClr val="dk1"/>
              </a:solidFill>
              <a:latin typeface="Inria Sans Light"/>
              <a:ea typeface="Inria Sans Light"/>
              <a:cs typeface="Inria Sans Light"/>
              <a:sym typeface="Inria Sans Light"/>
            </a:endParaRPr>
          </a:p>
          <a:p>
            <a:pPr indent="-311150" lvl="0" marL="457200" rtl="0" algn="l">
              <a:spcBef>
                <a:spcPts val="0"/>
              </a:spcBef>
              <a:spcAft>
                <a:spcPts val="0"/>
              </a:spcAft>
              <a:buClr>
                <a:schemeClr val="dk1"/>
              </a:buClr>
              <a:buSzPts val="1300"/>
              <a:buFont typeface="Inria Sans Light"/>
              <a:buChar char="●"/>
            </a:pPr>
            <a:r>
              <a:rPr lang="en" sz="1300">
                <a:solidFill>
                  <a:schemeClr val="dk1"/>
                </a:solidFill>
                <a:latin typeface="Inria Sans Light"/>
                <a:ea typeface="Inria Sans Light"/>
                <a:cs typeface="Inria Sans Light"/>
                <a:sym typeface="Inria Sans Light"/>
              </a:rPr>
              <a:t>We also created a method that allows you to find a trait’s value that returns the highest popularity (finds the x coordinate that gives you the maximum of the graph) so you can optimize specific traits</a:t>
            </a:r>
            <a:endParaRPr sz="1300">
              <a:solidFill>
                <a:schemeClr val="dk1"/>
              </a:solidFill>
              <a:latin typeface="Inria Sans Light"/>
              <a:ea typeface="Inria Sans Light"/>
              <a:cs typeface="Inria Sans Light"/>
              <a:sym typeface="Inria Sans Light"/>
            </a:endParaRPr>
          </a:p>
          <a:p>
            <a:pPr indent="-311150" lvl="1" marL="914400" rtl="0" algn="l">
              <a:spcBef>
                <a:spcPts val="0"/>
              </a:spcBef>
              <a:spcAft>
                <a:spcPts val="0"/>
              </a:spcAft>
              <a:buClr>
                <a:schemeClr val="dk1"/>
              </a:buClr>
              <a:buSzPts val="1300"/>
              <a:buFont typeface="Inria Sans Light"/>
              <a:buChar char="○"/>
            </a:pPr>
            <a:r>
              <a:rPr lang="en" sz="1300">
                <a:solidFill>
                  <a:schemeClr val="dk1"/>
                </a:solidFill>
                <a:latin typeface="Inria Sans Light"/>
                <a:ea typeface="Inria Sans Light"/>
                <a:cs typeface="Inria Sans Light"/>
                <a:sym typeface="Inria Sans Light"/>
              </a:rPr>
              <a:t>For instance, inputting energy allows you to find that an energy value of 0.835 is optimal to have the highest average popularity </a:t>
            </a:r>
            <a:endParaRPr sz="1300">
              <a:solidFill>
                <a:schemeClr val="dk1"/>
              </a:solidFill>
              <a:latin typeface="Inria Sans Light"/>
              <a:ea typeface="Inria Sans Light"/>
              <a:cs typeface="Inria Sans Light"/>
              <a:sym typeface="Inria Sans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Marco</a:t>
            </a:r>
            <a:endParaRPr/>
          </a:p>
          <a:p>
            <a:pPr indent="-317500" lvl="0" marL="457200" rtl="0" algn="l">
              <a:spcBef>
                <a:spcPts val="0"/>
              </a:spcBef>
              <a:spcAft>
                <a:spcPts val="0"/>
              </a:spcAft>
              <a:buSzPts val="1400"/>
              <a:buChar char="●"/>
            </a:pPr>
            <a:r>
              <a:rPr lang="en"/>
              <a:t>Explore how various traits may affect each other and affect the overall quality of a song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041773aff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041773af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34950" lvl="0" marL="457200" rtl="0" algn="l">
              <a:lnSpc>
                <a:spcPct val="90000"/>
              </a:lnSpc>
              <a:spcBef>
                <a:spcPts val="0"/>
              </a:spcBef>
              <a:spcAft>
                <a:spcPts val="0"/>
              </a:spcAft>
              <a:buSzPts val="100"/>
              <a:buChar char="●"/>
            </a:pPr>
            <a:r>
              <a:rPr lang="en" sz="1600">
                <a:latin typeface="Saira SemiCondensed Medium"/>
                <a:ea typeface="Saira SemiCondensed Medium"/>
                <a:cs typeface="Saira SemiCondensed Medium"/>
                <a:sym typeface="Saira SemiCondensed Medium"/>
              </a:rPr>
              <a:t>Marco</a:t>
            </a:r>
            <a:endParaRPr sz="100"/>
          </a:p>
          <a:p>
            <a:pPr indent="-317500" lvl="0" marL="457200" rtl="0" algn="l">
              <a:spcBef>
                <a:spcPts val="0"/>
              </a:spcBef>
              <a:spcAft>
                <a:spcPts val="0"/>
              </a:spcAft>
              <a:buSzPts val="1400"/>
              <a:buChar char="●"/>
            </a:pPr>
            <a:r>
              <a:rPr lang="en"/>
              <a:t>We created a graph to compare how strongly various traits correlated with popularity</a:t>
            </a:r>
            <a:endParaRPr/>
          </a:p>
          <a:p>
            <a:pPr indent="-317500" lvl="0" marL="457200" rtl="0" algn="l">
              <a:spcBef>
                <a:spcPts val="0"/>
              </a:spcBef>
              <a:spcAft>
                <a:spcPts val="0"/>
              </a:spcAft>
              <a:buSzPts val="1400"/>
              <a:buChar char="●"/>
            </a:pPr>
            <a:r>
              <a:rPr lang="en"/>
              <a:t>The graph shows that variables with a stronger correlation include loudness and energy with an r^2 value (correlation coefficient) of about 0.44 and 0.38, respectively</a:t>
            </a:r>
            <a:endParaRPr/>
          </a:p>
          <a:p>
            <a:pPr indent="-317500" lvl="1" marL="914400" rtl="0" algn="l">
              <a:spcBef>
                <a:spcPts val="0"/>
              </a:spcBef>
              <a:spcAft>
                <a:spcPts val="0"/>
              </a:spcAft>
              <a:buSzPts val="1400"/>
              <a:buChar char="○"/>
            </a:pPr>
            <a:r>
              <a:rPr lang="en"/>
              <a:t>Not necessarily causation; i.e. songs that are more explicit will not necessarily be more popular; instead, songs that are more explicit may tend to be louder and have more energy, which seem to correlate strongly w/ popularity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041773af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041773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Marco</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When designing a song, you may not be able to optimize every single trait in your song to be perfect.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041773aff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041773a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MARCO</a:t>
            </a:r>
            <a:endParaRPr/>
          </a:p>
          <a:p>
            <a:pPr indent="-317500" lvl="0" marL="457200" rtl="0" algn="l">
              <a:spcBef>
                <a:spcPts val="0"/>
              </a:spcBef>
              <a:spcAft>
                <a:spcPts val="0"/>
              </a:spcAft>
              <a:buSzPts val="1400"/>
              <a:buChar char="●"/>
            </a:pPr>
            <a:r>
              <a:rPr lang="en"/>
              <a:t>In that case, we can use a heatmap to know which traits have a high correlation with popularity.</a:t>
            </a:r>
            <a:endParaRPr/>
          </a:p>
          <a:p>
            <a:pPr indent="-317500" lvl="0" marL="457200" rtl="0" algn="l">
              <a:spcBef>
                <a:spcPts val="0"/>
              </a:spcBef>
              <a:spcAft>
                <a:spcPts val="0"/>
              </a:spcAft>
              <a:buSzPts val="1400"/>
              <a:buChar char="●"/>
            </a:pPr>
            <a:r>
              <a:rPr lang="en"/>
              <a:t>As shown by the heatmap, traits “loudness” and “energy” have a stronger correlation</a:t>
            </a:r>
            <a:endParaRPr/>
          </a:p>
          <a:p>
            <a:pPr indent="-317500" lvl="0" marL="457200" rtl="0" algn="l">
              <a:spcBef>
                <a:spcPts val="0"/>
              </a:spcBef>
              <a:spcAft>
                <a:spcPts val="0"/>
              </a:spcAft>
              <a:buSzPts val="1400"/>
              <a:buChar char="●"/>
            </a:pPr>
            <a:r>
              <a:rPr lang="en"/>
              <a:t>“Popularity” and “year” do as well</a:t>
            </a:r>
            <a:endParaRPr/>
          </a:p>
          <a:p>
            <a:pPr indent="-317500" lvl="1" marL="914400" rtl="0" algn="l">
              <a:spcBef>
                <a:spcPts val="0"/>
              </a:spcBef>
              <a:spcAft>
                <a:spcPts val="0"/>
              </a:spcAft>
              <a:buSzPts val="1400"/>
              <a:buChar char="○"/>
            </a:pPr>
            <a:r>
              <a:rPr lang="en"/>
              <a:t>This makes sense because as stated before, the popularity metric is dependent </a:t>
            </a:r>
            <a:r>
              <a:rPr lang="en">
                <a:solidFill>
                  <a:schemeClr val="dk1"/>
                </a:solidFill>
              </a:rPr>
              <a:t>on the total number of plays a track has had and how recent those plays are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Since many people tend to listen to music released more recently, there is a strong correlation between these two traits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Danceability and valence: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Songs with a higher danceability value also seem to have higher valence (sound more “positive” and “happy”)</a:t>
            </a:r>
            <a:endParaRPr>
              <a:solidFill>
                <a:schemeClr val="dk1"/>
              </a:solidFill>
            </a:endParaRPr>
          </a:p>
          <a:p>
            <a:pPr indent="0" lvl="0" marL="45720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041773aff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041773af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EMILY</a:t>
            </a:r>
            <a:endParaRPr/>
          </a:p>
          <a:p>
            <a:pPr indent="-317500" lvl="0" marL="457200" rtl="0" algn="l">
              <a:spcBef>
                <a:spcPts val="0"/>
              </a:spcBef>
              <a:spcAft>
                <a:spcPts val="0"/>
              </a:spcAft>
              <a:buSzPts val="1400"/>
              <a:buChar char="●"/>
            </a:pPr>
            <a:r>
              <a:rPr lang="en"/>
              <a:t>We created a function that allows you to graph a trait against another trait to easily distinguish a pattern, if one exists</a:t>
            </a:r>
            <a:endParaRPr/>
          </a:p>
          <a:p>
            <a:pPr indent="-317500" lvl="0" marL="457200" rtl="0" algn="l">
              <a:spcBef>
                <a:spcPts val="0"/>
              </a:spcBef>
              <a:spcAft>
                <a:spcPts val="0"/>
              </a:spcAft>
              <a:buClr>
                <a:schemeClr val="dk1"/>
              </a:buClr>
              <a:buSzPts val="1400"/>
              <a:buChar char="●"/>
            </a:pPr>
            <a:r>
              <a:rPr lang="en">
                <a:solidFill>
                  <a:schemeClr val="dk1"/>
                </a:solidFill>
              </a:rPr>
              <a:t>For instance</a:t>
            </a:r>
            <a:r>
              <a:rPr lang="en">
                <a:solidFill>
                  <a:schemeClr val="dk1"/>
                </a:solidFill>
              </a:rPr>
              <a:t>, this graph shows that songs with a higher danceability value tend to have a higher valence value meaning</a:t>
            </a:r>
            <a:endParaRPr>
              <a:solidFill>
                <a:schemeClr val="dk1"/>
              </a:solidFill>
            </a:endParaRPr>
          </a:p>
          <a:p>
            <a:pPr indent="-317500" lvl="1" marL="914400" rtl="0" algn="l">
              <a:spcBef>
                <a:spcPts val="0"/>
              </a:spcBef>
              <a:spcAft>
                <a:spcPts val="0"/>
              </a:spcAft>
              <a:buSzPts val="1400"/>
              <a:buChar char="○"/>
            </a:pPr>
            <a:r>
              <a:rPr lang="en"/>
              <a:t>how suitable a track is for dancing based on combo of musical elements like beat strength, tempo, rhythm stability, etc. may affect the musical positiveness conveyed by a track</a:t>
            </a:r>
            <a:endParaRPr/>
          </a:p>
          <a:p>
            <a:pPr indent="-317500" lvl="0" marL="457200" rtl="0" algn="l">
              <a:spcBef>
                <a:spcPts val="0"/>
              </a:spcBef>
              <a:spcAft>
                <a:spcPts val="0"/>
              </a:spcAft>
              <a:buClr>
                <a:schemeClr val="dk1"/>
              </a:buClr>
              <a:buSzPts val="1400"/>
              <a:buChar char="●"/>
            </a:pPr>
            <a:r>
              <a:rPr lang="en">
                <a:solidFill>
                  <a:schemeClr val="dk1"/>
                </a:solidFill>
              </a:rPr>
              <a:t>If an artist wants to make a song that sounds more “positive” and “happy” for the listeners, the artist may want to increase factors such as beat strength and tempo to make his song more suitable for dancing (for a higher danceability)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7ae000886_1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7ae00088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200">
                <a:latin typeface="Inria Sans Light"/>
                <a:ea typeface="Inria Sans Light"/>
                <a:cs typeface="Inria Sans Light"/>
                <a:sym typeface="Inria Sans Light"/>
              </a:rPr>
              <a:t>EMILY</a:t>
            </a:r>
            <a:endParaRPr sz="1200">
              <a:latin typeface="Inria Sans Light"/>
              <a:ea typeface="Inria Sans Light"/>
              <a:cs typeface="Inria Sans Light"/>
              <a:sym typeface="Inria Sans Light"/>
            </a:endParaRPr>
          </a:p>
          <a:p>
            <a:pPr indent="-304800" lvl="0" marL="457200" rtl="0" algn="l">
              <a:spcBef>
                <a:spcPts val="600"/>
              </a:spcBef>
              <a:spcAft>
                <a:spcPts val="0"/>
              </a:spcAft>
              <a:buSzPts val="1200"/>
              <a:buFont typeface="Inria Sans Light"/>
              <a:buChar char="●"/>
            </a:pPr>
            <a:r>
              <a:rPr lang="en" sz="1200">
                <a:latin typeface="Inria Sans Light"/>
                <a:ea typeface="Inria Sans Light"/>
                <a:cs typeface="Inria Sans Light"/>
                <a:sym typeface="Inria Sans Light"/>
              </a:rPr>
              <a:t>Have you ever wondered how your favorite artists release albums?  What the behind-the-scenes of the process </a:t>
            </a:r>
            <a:r>
              <a:rPr lang="en" sz="1200">
                <a:solidFill>
                  <a:schemeClr val="dk1"/>
                </a:solidFill>
                <a:latin typeface="Inria Sans Light"/>
                <a:ea typeface="Inria Sans Light"/>
                <a:cs typeface="Inria Sans Light"/>
                <a:sym typeface="Inria Sans Light"/>
              </a:rPr>
              <a:t>are like</a:t>
            </a:r>
            <a:r>
              <a:rPr lang="en" sz="1200">
                <a:latin typeface="Inria Sans Light"/>
                <a:ea typeface="Inria Sans Light"/>
                <a:cs typeface="Inria Sans Light"/>
                <a:sym typeface="Inria Sans Light"/>
              </a:rPr>
              <a:t>?  The amount of time, money, and effort that goes into creating some of your favorite songs?</a:t>
            </a:r>
            <a:endParaRPr sz="1200">
              <a:latin typeface="Inria Sans Light"/>
              <a:ea typeface="Inria Sans Light"/>
              <a:cs typeface="Inria Sans Light"/>
              <a:sym typeface="Inria Sans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041773aff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041773af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700">
                <a:latin typeface="Inria Sans Light"/>
                <a:ea typeface="Inria Sans Light"/>
                <a:cs typeface="Inria Sans Light"/>
                <a:sym typeface="Inria Sans Light"/>
              </a:rPr>
              <a:t>EMILY</a:t>
            </a:r>
            <a:endParaRPr sz="1700">
              <a:latin typeface="Inria Sans Light"/>
              <a:ea typeface="Inria Sans Light"/>
              <a:cs typeface="Inria Sans Light"/>
              <a:sym typeface="Inria Sans Light"/>
            </a:endParaRPr>
          </a:p>
          <a:p>
            <a:pPr indent="-336550" lvl="0" marL="457200" rtl="0" algn="l">
              <a:spcBef>
                <a:spcPts val="600"/>
              </a:spcBef>
              <a:spcAft>
                <a:spcPts val="0"/>
              </a:spcAft>
              <a:buSzPts val="1700"/>
              <a:buFont typeface="Inria Sans Light"/>
              <a:buChar char="●"/>
            </a:pPr>
            <a:r>
              <a:rPr lang="en" sz="1700">
                <a:latin typeface="Inria Sans Light"/>
                <a:ea typeface="Inria Sans Light"/>
                <a:cs typeface="Inria Sans Light"/>
                <a:sym typeface="Inria Sans Light"/>
              </a:rPr>
              <a:t>From looking at 160,000 songs summed up through Spotify’s categorization, we made a summary of the most important factors songs should have</a:t>
            </a:r>
            <a:endParaRPr sz="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Marco</a:t>
            </a:r>
            <a:endParaRPr/>
          </a:p>
          <a:p>
            <a:pPr indent="-317500" lvl="0" marL="457200" rtl="0" algn="l">
              <a:spcBef>
                <a:spcPts val="0"/>
              </a:spcBef>
              <a:spcAft>
                <a:spcPts val="0"/>
              </a:spcAft>
              <a:buSzPts val="1400"/>
              <a:buChar char="●"/>
            </a:pPr>
            <a:r>
              <a:rPr lang="en"/>
              <a:t>Accousticness: ranges from 0 to 1</a:t>
            </a:r>
            <a:endParaRPr/>
          </a:p>
          <a:p>
            <a:pPr indent="-317500" lvl="0" marL="457200" rtl="0" algn="l">
              <a:spcBef>
                <a:spcPts val="0"/>
              </a:spcBef>
              <a:spcAft>
                <a:spcPts val="0"/>
              </a:spcAft>
              <a:buSzPts val="1400"/>
              <a:buChar char="●"/>
            </a:pPr>
            <a:r>
              <a:rPr lang="en"/>
              <a:t>Danceability: ranges from 0 to 1</a:t>
            </a:r>
            <a:endParaRPr/>
          </a:p>
          <a:p>
            <a:pPr indent="-317500" lvl="0" marL="457200" rtl="0" algn="l">
              <a:spcBef>
                <a:spcPts val="0"/>
              </a:spcBef>
              <a:spcAft>
                <a:spcPts val="0"/>
              </a:spcAft>
              <a:buSzPts val="1400"/>
              <a:buChar char="●"/>
            </a:pPr>
            <a:r>
              <a:rPr lang="en"/>
              <a:t>Energy: 0 to 1</a:t>
            </a:r>
            <a:endParaRPr/>
          </a:p>
          <a:p>
            <a:pPr indent="-317500" lvl="0" marL="457200" rtl="0" algn="l">
              <a:spcBef>
                <a:spcPts val="0"/>
              </a:spcBef>
              <a:spcAft>
                <a:spcPts val="0"/>
              </a:spcAft>
              <a:buSzPts val="1400"/>
              <a:buChar char="●"/>
            </a:pPr>
            <a:r>
              <a:rPr lang="en"/>
              <a:t>Instrumentalness: our function returned 0.9957; however, given the graph showing instrumentalness, this value is most likely an outlier because it did not follow the general trend showing that most songs without lyrics have a higher popularity</a:t>
            </a:r>
            <a:endParaRPr/>
          </a:p>
          <a:p>
            <a:pPr indent="-317500" lvl="1" marL="914400" rtl="0" algn="l">
              <a:spcBef>
                <a:spcPts val="0"/>
              </a:spcBef>
              <a:spcAft>
                <a:spcPts val="0"/>
              </a:spcAft>
              <a:buSzPts val="1400"/>
              <a:buChar char="○"/>
            </a:pPr>
            <a:r>
              <a:rPr lang="en"/>
              <a:t>one song may have skewed the data to an outlandishly high popularity value</a:t>
            </a:r>
            <a:endParaRPr/>
          </a:p>
          <a:p>
            <a:pPr indent="-317500" lvl="0" marL="457200" rtl="0" algn="l">
              <a:spcBef>
                <a:spcPts val="0"/>
              </a:spcBef>
              <a:spcAft>
                <a:spcPts val="0"/>
              </a:spcAft>
              <a:buSzPts val="1400"/>
              <a:buChar char="●"/>
            </a:pPr>
            <a:r>
              <a:rPr lang="en"/>
              <a:t>Liveness: 0 to 1 (detects presence</a:t>
            </a:r>
            <a:endParaRPr/>
          </a:p>
          <a:p>
            <a:pPr indent="-317500" lvl="0" marL="457200" rtl="0" algn="l">
              <a:spcBef>
                <a:spcPts val="0"/>
              </a:spcBef>
              <a:spcAft>
                <a:spcPts val="0"/>
              </a:spcAft>
              <a:buSzPts val="1400"/>
              <a:buChar char="●"/>
            </a:pPr>
            <a:r>
              <a:rPr lang="en"/>
              <a:t>Loudness: ranges from -60 to 0 (measured in decibels). Decibels are a comparison unit, so whatever spotify used to set their 0DB mark must have been louder than any song we can make!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041773aff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041773af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MARCO</a:t>
            </a:r>
            <a:endParaRPr sz="1200">
              <a:solidFill>
                <a:schemeClr val="dk1"/>
              </a:solidFill>
              <a:latin typeface="Inria Sans Light"/>
              <a:ea typeface="Inria Sans Light"/>
              <a:cs typeface="Inria Sans Light"/>
              <a:sym typeface="Inria Sans Light"/>
            </a:endParaRPr>
          </a:p>
          <a:p>
            <a:pPr indent="0" lvl="0" marL="457200" rtl="0" algn="l">
              <a:lnSpc>
                <a:spcPct val="115000"/>
              </a:lnSpc>
              <a:spcBef>
                <a:spcPts val="0"/>
              </a:spcBef>
              <a:spcAft>
                <a:spcPts val="0"/>
              </a:spcAft>
              <a:buNone/>
            </a:pPr>
            <a:r>
              <a:t/>
            </a:r>
            <a:endParaRPr sz="1200">
              <a:solidFill>
                <a:schemeClr val="dk1"/>
              </a:solidFill>
              <a:latin typeface="Inria Sans Light"/>
              <a:ea typeface="Inria Sans Light"/>
              <a:cs typeface="Inria Sans Light"/>
              <a:sym typeface="Inria Sans Light"/>
            </a:endParaRPr>
          </a:p>
          <a:p>
            <a:pPr indent="-304800" lvl="0" marL="457200" rtl="0" algn="l">
              <a:lnSpc>
                <a:spcPct val="115000"/>
              </a:lnSpc>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A song only has a couple years to reach 90+ popularity ratings</a:t>
            </a:r>
            <a:endParaRPr sz="1200">
              <a:solidFill>
                <a:schemeClr val="dk1"/>
              </a:solidFill>
              <a:latin typeface="Inria Sans Light"/>
              <a:ea typeface="Inria Sans Light"/>
              <a:cs typeface="Inria Sans Light"/>
              <a:sym typeface="Inria Sans Light"/>
            </a:endParaRPr>
          </a:p>
          <a:p>
            <a:pPr indent="-304800" lvl="0" marL="457200" rtl="0" algn="l">
              <a:lnSpc>
                <a:spcPct val="115000"/>
              </a:lnSpc>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After 5 years, songs cap at 80+, but songs drop out and pull down the average</a:t>
            </a:r>
            <a:endParaRPr sz="1200">
              <a:solidFill>
                <a:schemeClr val="dk1"/>
              </a:solidFill>
              <a:latin typeface="Inria Sans Light"/>
              <a:ea typeface="Inria Sans Light"/>
              <a:cs typeface="Inria Sans Light"/>
              <a:sym typeface="Inria Sans Light"/>
            </a:endParaRPr>
          </a:p>
          <a:p>
            <a:pPr indent="-304800" lvl="0" marL="457200" rtl="0" algn="l">
              <a:lnSpc>
                <a:spcPct val="115000"/>
              </a:lnSpc>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Songs over 60 years of age sharply drop in popularity over time </a:t>
            </a:r>
            <a:endParaRPr sz="1200">
              <a:solidFill>
                <a:schemeClr val="dk1"/>
              </a:solidFill>
              <a:latin typeface="Inria Sans Light"/>
              <a:ea typeface="Inria Sans Light"/>
              <a:cs typeface="Inria Sans Light"/>
              <a:sym typeface="Inria Sans 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7ae000886_1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7ae000886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Marco	</a:t>
            </a:r>
            <a:endParaRPr sz="1300">
              <a:solidFill>
                <a:schemeClr val="dk1"/>
              </a:solidFill>
            </a:endParaRPr>
          </a:p>
          <a:p>
            <a:pPr indent="0" lvl="0" marL="0" rtl="0" algn="l">
              <a:spcBef>
                <a:spcPts val="600"/>
              </a:spcBef>
              <a:spcAft>
                <a:spcPts val="0"/>
              </a:spcAft>
              <a:buClr>
                <a:schemeClr val="dk1"/>
              </a:buClr>
              <a:buSzPts val="1100"/>
              <a:buFont typeface="Arial"/>
              <a:buNone/>
            </a:pPr>
            <a:r>
              <a:t/>
            </a:r>
            <a:endParaRPr sz="1300">
              <a:solidFill>
                <a:schemeClr val="dk1"/>
              </a:solidFill>
            </a:endParaRPr>
          </a:p>
          <a:p>
            <a:pPr indent="0" lvl="0" marL="0" rtl="0" algn="l">
              <a:spcBef>
                <a:spcPts val="600"/>
              </a:spcBef>
              <a:spcAft>
                <a:spcPts val="0"/>
              </a:spcAft>
              <a:buClr>
                <a:schemeClr val="dk1"/>
              </a:buClr>
              <a:buSzPts val="1100"/>
              <a:buFont typeface="Arial"/>
              <a:buNone/>
            </a:pPr>
            <a:r>
              <a:rPr lang="en" sz="1300">
                <a:solidFill>
                  <a:schemeClr val="dk1"/>
                </a:solidFill>
              </a:rPr>
              <a:t>The following traits have a strong correlation.</a:t>
            </a:r>
            <a:endParaRPr sz="1300">
              <a:solidFill>
                <a:schemeClr val="dk1"/>
              </a:solidFill>
            </a:endParaRPr>
          </a:p>
          <a:p>
            <a:pPr indent="0" lvl="0" marL="0" rtl="0" algn="l">
              <a:spcBef>
                <a:spcPts val="600"/>
              </a:spcBef>
              <a:spcAft>
                <a:spcPts val="0"/>
              </a:spcAft>
              <a:buClr>
                <a:schemeClr val="dk1"/>
              </a:buClr>
              <a:buSzPts val="1100"/>
              <a:buFont typeface="Arial"/>
              <a:buNone/>
            </a:pPr>
            <a:r>
              <a:rPr lang="en" sz="1300">
                <a:solidFill>
                  <a:schemeClr val="dk1"/>
                </a:solidFill>
              </a:rPr>
              <a:t>Here’s how you prioritize them:</a:t>
            </a:r>
            <a:endParaRPr sz="400"/>
          </a:p>
          <a:p>
            <a:pPr indent="0" lvl="0" marL="0" rtl="0" algn="l">
              <a:spcBef>
                <a:spcPts val="600"/>
              </a:spcBef>
              <a:spcAft>
                <a:spcPts val="0"/>
              </a:spcAft>
              <a:buNone/>
            </a:pPr>
            <a:r>
              <a:rPr lang="en"/>
              <a:t>Loudness and energy increase together, never worry about going overboard. Shoot for the moon.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b041773aff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b041773af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200">
                <a:latin typeface="Inria Sans Light"/>
                <a:ea typeface="Inria Sans Light"/>
                <a:cs typeface="Inria Sans Light"/>
                <a:sym typeface="Inria Sans Light"/>
              </a:rPr>
              <a:t>EMILY</a:t>
            </a:r>
            <a:endParaRPr sz="1200">
              <a:latin typeface="Inria Sans Light"/>
              <a:ea typeface="Inria Sans Light"/>
              <a:cs typeface="Inria Sans Light"/>
              <a:sym typeface="Inria Sans Light"/>
            </a:endParaRPr>
          </a:p>
          <a:p>
            <a:pPr indent="-304800" lvl="0" marL="457200" rtl="0" algn="l">
              <a:spcBef>
                <a:spcPts val="600"/>
              </a:spcBef>
              <a:spcAft>
                <a:spcPts val="0"/>
              </a:spcAft>
              <a:buClr>
                <a:schemeClr val="dk1"/>
              </a:buClr>
              <a:buSzPts val="1200"/>
              <a:buFont typeface="Inria Sans Light"/>
              <a:buChar char="●"/>
            </a:pPr>
            <a:r>
              <a:rPr lang="en" sz="1200">
                <a:latin typeface="Inria Sans Light"/>
                <a:ea typeface="Inria Sans Light"/>
                <a:cs typeface="Inria Sans Light"/>
                <a:sym typeface="Inria Sans Light"/>
              </a:rPr>
              <a:t>Artists and record labels spend from hundreds of thousands to millions of dollars to record, produce, release, and market a new album</a:t>
            </a:r>
            <a:endParaRPr sz="1200">
              <a:latin typeface="Inria Sans Light"/>
              <a:ea typeface="Inria Sans Light"/>
              <a:cs typeface="Inria Sans Light"/>
              <a:sym typeface="Inria Sans Light"/>
            </a:endParaRPr>
          </a:p>
          <a:p>
            <a:pPr indent="-304800" lvl="0" marL="457200" rtl="0" algn="l">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This process often take artists several years to complete from start to finish</a:t>
            </a:r>
            <a:endParaRPr sz="1200">
              <a:solidFill>
                <a:schemeClr val="dk1"/>
              </a:solidFill>
              <a:latin typeface="Inria Sans Light"/>
              <a:ea typeface="Inria Sans Light"/>
              <a:cs typeface="Inria Sans Light"/>
              <a:sym typeface="Inria Sans Light"/>
            </a:endParaRPr>
          </a:p>
          <a:p>
            <a:pPr indent="-304800" lvl="0" marL="457200" rtl="0" algn="l">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Overwhelming for artists, especially prospective new artists</a:t>
            </a:r>
            <a:endParaRPr sz="1200">
              <a:solidFill>
                <a:schemeClr val="dk1"/>
              </a:solidFill>
              <a:latin typeface="Inria Sans Light"/>
              <a:ea typeface="Inria Sans Light"/>
              <a:cs typeface="Inria Sans Light"/>
              <a:sym typeface="Inria Sans Light"/>
            </a:endParaRPr>
          </a:p>
          <a:p>
            <a:pPr indent="-304800" lvl="0" marL="457200" rtl="0" algn="l">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With all the time, effort and money spent on producing an album in the hopes of having people listen, it would be extremely helpful for artists to understand how to maximize the popularity of their songs before record companies spend the money to release them</a:t>
            </a:r>
            <a:endParaRPr sz="1200">
              <a:solidFill>
                <a:schemeClr val="dk1"/>
              </a:solidFill>
              <a:latin typeface="Inria Sans Light"/>
              <a:ea typeface="Inria Sans Light"/>
              <a:cs typeface="Inria Sans Light"/>
              <a:sym typeface="Inria Sans Light"/>
            </a:endParaRPr>
          </a:p>
          <a:p>
            <a:pPr indent="0" lvl="0" marL="0" rtl="0" algn="l">
              <a:spcBef>
                <a:spcPts val="600"/>
              </a:spcBef>
              <a:spcAft>
                <a:spcPts val="600"/>
              </a:spcAft>
              <a:buNone/>
            </a:pPr>
            <a:r>
              <a:rPr lang="en" sz="1200">
                <a:solidFill>
                  <a:schemeClr val="dk1"/>
                </a:solidFill>
                <a:latin typeface="Inria Sans Light"/>
                <a:ea typeface="Inria Sans Light"/>
                <a:cs typeface="Inria Sans Light"/>
                <a:sym typeface="Inria Sans Light"/>
              </a:rPr>
              <a:t>https://www.stopthebreaks.com/diy-artists/how-much-do-record-labels-spend-on-marketing-their-artists/</a:t>
            </a:r>
            <a:endParaRPr sz="1200">
              <a:solidFill>
                <a:schemeClr val="dk1"/>
              </a:solidFill>
              <a:latin typeface="Inria Sans Light"/>
              <a:ea typeface="Inria Sans Light"/>
              <a:cs typeface="Inria Sans Light"/>
              <a:sym typeface="Inria Sans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MARCO</a:t>
            </a:r>
            <a:endParaRPr/>
          </a:p>
          <a:p>
            <a:pPr indent="-317500" lvl="0" marL="457200" rtl="0" algn="l">
              <a:spcBef>
                <a:spcPts val="0"/>
              </a:spcBef>
              <a:spcAft>
                <a:spcPts val="0"/>
              </a:spcAft>
              <a:buSzPts val="1400"/>
              <a:buChar char="●"/>
            </a:pPr>
            <a:r>
              <a:rPr lang="en"/>
              <a:t>Consider Marco’s brother, Franco; Franco wants to release a song</a:t>
            </a:r>
            <a:endParaRPr/>
          </a:p>
          <a:p>
            <a:pPr indent="-317500" lvl="0" marL="457200" rtl="0" algn="l">
              <a:spcBef>
                <a:spcPts val="0"/>
              </a:spcBef>
              <a:spcAft>
                <a:spcPts val="0"/>
              </a:spcAft>
              <a:buSzPts val="1400"/>
              <a:buChar char="●"/>
            </a:pPr>
            <a:r>
              <a:rPr lang="en"/>
              <a:t>As an aspiring artist, he doesn’t know how to best create a song that will reach as many listeners as possible and help jumpstart his music career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7ae000886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7ae00088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EMILY</a:t>
            </a:r>
            <a:endParaRPr/>
          </a:p>
          <a:p>
            <a:pPr indent="-317500" lvl="0" marL="457200" rtl="0" algn="l">
              <a:spcBef>
                <a:spcPts val="0"/>
              </a:spcBef>
              <a:spcAft>
                <a:spcPts val="0"/>
              </a:spcAft>
              <a:buSzPts val="1400"/>
              <a:buChar char="●"/>
            </a:pPr>
            <a:r>
              <a:rPr lang="en"/>
              <a:t>“How do we help artists utilize various elements of songs to create an intended effect?”</a:t>
            </a:r>
            <a:endParaRPr/>
          </a:p>
          <a:p>
            <a:pPr indent="-317500" lvl="0" marL="457200" rtl="0" algn="l">
              <a:spcBef>
                <a:spcPts val="0"/>
              </a:spcBef>
              <a:spcAft>
                <a:spcPts val="0"/>
              </a:spcAft>
              <a:buSzPts val="1400"/>
              <a:buChar char="●"/>
            </a:pPr>
            <a:r>
              <a:rPr lang="en"/>
              <a:t>For instance, if an artist wanted to make their song sound more “positive” or “happy”, which traits would they have to change?  For example, would they need to change the loudness of their track?</a:t>
            </a:r>
            <a:endParaRPr/>
          </a:p>
          <a:p>
            <a:pPr indent="-317500" lvl="0" marL="457200" rtl="0" algn="l">
              <a:spcBef>
                <a:spcPts val="0"/>
              </a:spcBef>
              <a:spcAft>
                <a:spcPts val="0"/>
              </a:spcAft>
              <a:buSzPts val="1400"/>
              <a:buChar char="●"/>
            </a:pPr>
            <a:r>
              <a:rPr lang="en"/>
              <a:t>How do artists help produce songs that we, as listeners, want to hear?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7ae000886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7ae00088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Spotify has been collecting data on its users’ listening habits and storing this information in its API</a:t>
            </a:r>
            <a:endParaRPr/>
          </a:p>
          <a:p>
            <a:pPr indent="-317500" lvl="0" marL="457200" rtl="0" algn="l">
              <a:spcBef>
                <a:spcPts val="0"/>
              </a:spcBef>
              <a:spcAft>
                <a:spcPts val="0"/>
              </a:spcAft>
              <a:buSzPts val="1400"/>
              <a:buChar char="●"/>
            </a:pPr>
            <a:r>
              <a:rPr lang="en"/>
              <a:t>Contains more than 160,000 songs collected from Spotify Web API</a:t>
            </a:r>
            <a:endParaRPr/>
          </a:p>
          <a:p>
            <a:pPr indent="-317500" lvl="0" marL="457200" rtl="0" algn="l">
              <a:spcBef>
                <a:spcPts val="0"/>
              </a:spcBef>
              <a:spcAft>
                <a:spcPts val="0"/>
              </a:spcAft>
              <a:buSzPts val="1400"/>
              <a:buChar char="●"/>
            </a:pPr>
            <a:r>
              <a:rPr lang="en"/>
              <a:t>Collected data from Yamac Eren Ay’s Kaggle dataset “Spotify Dataset 1921-2020, 160k+ Trac</a:t>
            </a:r>
            <a:r>
              <a:rPr lang="en">
                <a:solidFill>
                  <a:schemeClr val="lt1"/>
                </a:solidFill>
              </a:rPr>
              <a:t>ks”</a:t>
            </a:r>
            <a:endParaRPr/>
          </a:p>
          <a:p>
            <a:pPr indent="-317500" lvl="0" marL="457200" rtl="0" algn="l">
              <a:spcBef>
                <a:spcPts val="0"/>
              </a:spcBef>
              <a:spcAft>
                <a:spcPts val="0"/>
              </a:spcAft>
              <a:buSzPts val="1400"/>
              <a:buChar char="●"/>
            </a:pPr>
            <a:r>
              <a:rPr lang="en"/>
              <a:t>Popularity: ranges from 0 to 100 (based on total number of plays a track has had and how recent those plays are)</a:t>
            </a:r>
            <a:endParaRPr/>
          </a:p>
          <a:p>
            <a:pPr indent="-317500" lvl="0" marL="457200" rtl="0" algn="l">
              <a:spcBef>
                <a:spcPts val="0"/>
              </a:spcBef>
              <a:spcAft>
                <a:spcPts val="0"/>
              </a:spcAft>
              <a:buSzPts val="1400"/>
              <a:buChar char="●"/>
            </a:pPr>
            <a:r>
              <a:rPr lang="en"/>
              <a:t>All other traits range from 0 to 1</a:t>
            </a:r>
            <a:endParaRPr/>
          </a:p>
          <a:p>
            <a:pPr indent="-317500" lvl="0" marL="457200" rtl="0" algn="l">
              <a:spcBef>
                <a:spcPts val="0"/>
              </a:spcBef>
              <a:spcAft>
                <a:spcPts val="0"/>
              </a:spcAft>
              <a:buSzPts val="1400"/>
              <a:buChar char="●"/>
            </a:pPr>
            <a:r>
              <a:rPr lang="en"/>
              <a:t>Danceability: how suitable a track is for dancing based on combo of musical elements like beat strength, tempo, rhythm stability, etc.</a:t>
            </a:r>
            <a:endParaRPr/>
          </a:p>
          <a:p>
            <a:pPr indent="-317500" lvl="0" marL="457200" rtl="0" algn="l">
              <a:spcBef>
                <a:spcPts val="0"/>
              </a:spcBef>
              <a:spcAft>
                <a:spcPts val="0"/>
              </a:spcAft>
              <a:buSzPts val="1400"/>
              <a:buChar char="●"/>
            </a:pPr>
            <a:r>
              <a:rPr lang="en"/>
              <a:t>Energy: a measure of intensity and activity within a track</a:t>
            </a:r>
            <a:endParaRPr/>
          </a:p>
          <a:p>
            <a:pPr indent="-317500" lvl="0" marL="457200" rtl="0" algn="l">
              <a:spcBef>
                <a:spcPts val="0"/>
              </a:spcBef>
              <a:spcAft>
                <a:spcPts val="0"/>
              </a:spcAft>
              <a:buSzPts val="1400"/>
              <a:buChar char="●"/>
            </a:pPr>
            <a:r>
              <a:rPr lang="en"/>
              <a:t>Instrumentalness: predicts whether a track contains no vocals</a:t>
            </a:r>
            <a:endParaRPr/>
          </a:p>
          <a:p>
            <a:pPr indent="-317500" lvl="0" marL="457200" rtl="0" algn="l">
              <a:spcBef>
                <a:spcPts val="0"/>
              </a:spcBef>
              <a:spcAft>
                <a:spcPts val="0"/>
              </a:spcAft>
              <a:buSzPts val="1400"/>
              <a:buChar char="●"/>
            </a:pPr>
            <a:r>
              <a:rPr lang="en"/>
              <a:t>Liveness: detects the presence of an audience in the recording</a:t>
            </a:r>
            <a:endParaRPr/>
          </a:p>
          <a:p>
            <a:pPr indent="-317500" lvl="0" marL="457200" rtl="0" algn="l">
              <a:spcBef>
                <a:spcPts val="0"/>
              </a:spcBef>
              <a:spcAft>
                <a:spcPts val="0"/>
              </a:spcAft>
              <a:buSzPts val="1400"/>
              <a:buChar char="●"/>
            </a:pPr>
            <a:r>
              <a:rPr lang="en"/>
              <a:t>Speechiness: detects presence of spoken words</a:t>
            </a:r>
            <a:endParaRPr/>
          </a:p>
          <a:p>
            <a:pPr indent="-317500" lvl="0" marL="457200" rtl="0" algn="l">
              <a:spcBef>
                <a:spcPts val="0"/>
              </a:spcBef>
              <a:spcAft>
                <a:spcPts val="0"/>
              </a:spcAft>
              <a:buSzPts val="1400"/>
              <a:buChar char="●"/>
            </a:pPr>
            <a:r>
              <a:rPr lang="en"/>
              <a:t>Valence: describes the musical positiveness conveyed by a track (high valence sounds happy, cheerful, positive)</a:t>
            </a:r>
            <a:endParaRPr/>
          </a:p>
          <a:p>
            <a:pPr indent="-317500" lvl="0" marL="457200" rtl="0" algn="l">
              <a:spcBef>
                <a:spcPts val="0"/>
              </a:spcBef>
              <a:spcAft>
                <a:spcPts val="0"/>
              </a:spcAft>
              <a:buSzPts val="1400"/>
              <a:buChar char="●"/>
            </a:pPr>
            <a:r>
              <a:rPr lang="en"/>
              <a:t>Year: year track was released (ranges from 1921-2020)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070bc3f6c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070bc3f6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700">
                <a:latin typeface="Inria Sans Light"/>
                <a:ea typeface="Inria Sans Light"/>
                <a:cs typeface="Inria Sans Light"/>
                <a:sym typeface="Inria Sans Light"/>
              </a:rPr>
              <a:t>EMILY</a:t>
            </a:r>
            <a:endParaRPr sz="1700">
              <a:latin typeface="Inria Sans Light"/>
              <a:ea typeface="Inria Sans Light"/>
              <a:cs typeface="Inria Sans Light"/>
              <a:sym typeface="Inria Sans Light"/>
            </a:endParaRPr>
          </a:p>
          <a:p>
            <a:pPr indent="-304800" lvl="0" marL="457200" rtl="0" algn="l">
              <a:spcBef>
                <a:spcPts val="0"/>
              </a:spcBef>
              <a:spcAft>
                <a:spcPts val="0"/>
              </a:spcAft>
              <a:buClr>
                <a:srgbClr val="000000"/>
              </a:buClr>
              <a:buSzPts val="1200"/>
              <a:buFont typeface="Inria Sans Light"/>
              <a:buChar char="●"/>
            </a:pPr>
            <a:r>
              <a:rPr lang="en" sz="1200">
                <a:latin typeface="Inria Sans Light"/>
                <a:ea typeface="Inria Sans Light"/>
                <a:cs typeface="Inria Sans Light"/>
                <a:sym typeface="Inria Sans Light"/>
              </a:rPr>
              <a:t>How fast do songs lose popularity over time?</a:t>
            </a:r>
            <a:endParaRPr sz="1200">
              <a:latin typeface="Inria Sans Light"/>
              <a:ea typeface="Inria Sans Light"/>
              <a:cs typeface="Inria Sans Light"/>
              <a:sym typeface="Inria Sans Light"/>
            </a:endParaRPr>
          </a:p>
          <a:p>
            <a:pPr indent="-304800" lvl="0" marL="457200" rtl="0" algn="l">
              <a:spcBef>
                <a:spcPts val="0"/>
              </a:spcBef>
              <a:spcAft>
                <a:spcPts val="0"/>
              </a:spcAft>
              <a:buClr>
                <a:srgbClr val="000000"/>
              </a:buClr>
              <a:buSzPts val="1200"/>
              <a:buFont typeface="Inria Sans Light"/>
              <a:buChar char="●"/>
            </a:pPr>
            <a:r>
              <a:rPr lang="en" sz="1200">
                <a:latin typeface="Inria Sans Light"/>
                <a:ea typeface="Inria Sans Light"/>
                <a:cs typeface="Inria Sans Light"/>
                <a:sym typeface="Inria Sans Light"/>
              </a:rPr>
              <a:t>Which variables have the highest impact on the final popularity rating?</a:t>
            </a:r>
            <a:endParaRPr sz="1200">
              <a:latin typeface="Inria Sans Light"/>
              <a:ea typeface="Inria Sans Light"/>
              <a:cs typeface="Inria Sans Light"/>
              <a:sym typeface="Inria Sans Light"/>
            </a:endParaRPr>
          </a:p>
          <a:p>
            <a:pPr indent="-304800" lvl="0" marL="457200" rtl="0" algn="l">
              <a:spcBef>
                <a:spcPts val="0"/>
              </a:spcBef>
              <a:spcAft>
                <a:spcPts val="0"/>
              </a:spcAft>
              <a:buClr>
                <a:srgbClr val="000000"/>
              </a:buClr>
              <a:buSzPts val="1200"/>
              <a:buFont typeface="Inria Sans Light"/>
              <a:buChar char="●"/>
            </a:pPr>
            <a:r>
              <a:rPr lang="en" sz="1200">
                <a:latin typeface="Inria Sans Light"/>
                <a:ea typeface="Inria Sans Light"/>
                <a:cs typeface="Inria Sans Light"/>
                <a:sym typeface="Inria Sans Light"/>
              </a:rPr>
              <a:t>What values of musical traits obtains the highest average popularity rating?</a:t>
            </a:r>
            <a:endParaRPr sz="1200">
              <a:latin typeface="Inria Sans Light"/>
              <a:ea typeface="Inria Sans Light"/>
              <a:cs typeface="Inria Sans Light"/>
              <a:sym typeface="Inria Sans Light"/>
            </a:endParaRPr>
          </a:p>
          <a:p>
            <a:pPr indent="-304800" lvl="0" marL="457200" rtl="0" algn="l">
              <a:spcBef>
                <a:spcPts val="0"/>
              </a:spcBef>
              <a:spcAft>
                <a:spcPts val="0"/>
              </a:spcAft>
              <a:buClr>
                <a:srgbClr val="000000"/>
              </a:buClr>
              <a:buSzPts val="1200"/>
              <a:buFont typeface="Inria Sans Light"/>
              <a:buChar char="●"/>
            </a:pPr>
            <a:r>
              <a:rPr lang="en" sz="1200">
                <a:latin typeface="Inria Sans Light"/>
                <a:ea typeface="Inria Sans Light"/>
                <a:cs typeface="Inria Sans Light"/>
                <a:sym typeface="Inria Sans Light"/>
              </a:rPr>
              <a:t>How do traits relate to each other? What are the tradeoffs between traits?</a:t>
            </a:r>
            <a:endParaRPr sz="1700">
              <a:latin typeface="Inria Sans Light"/>
              <a:ea typeface="Inria Sans Light"/>
              <a:cs typeface="Inria Sans Light"/>
              <a:sym typeface="Inria Sans Light"/>
            </a:endParaRPr>
          </a:p>
          <a:p>
            <a:pPr indent="-336550" lvl="0" marL="457200" rtl="0" algn="l">
              <a:spcBef>
                <a:spcPts val="0"/>
              </a:spcBef>
              <a:spcAft>
                <a:spcPts val="0"/>
              </a:spcAft>
              <a:buClr>
                <a:srgbClr val="000000"/>
              </a:buClr>
              <a:buSzPts val="1700"/>
              <a:buFont typeface="Inria Sans Light"/>
              <a:buChar char="●"/>
            </a:pPr>
            <a:r>
              <a:rPr lang="en" sz="1700">
                <a:latin typeface="Inria Sans Light"/>
                <a:ea typeface="Inria Sans Light"/>
                <a:cs typeface="Inria Sans Light"/>
                <a:sym typeface="Inria Sans Light"/>
              </a:rPr>
              <a:t>Popularity over Time </a:t>
            </a:r>
            <a:endParaRPr sz="1700">
              <a:latin typeface="Inria Sans Light"/>
              <a:ea typeface="Inria Sans Light"/>
              <a:cs typeface="Inria Sans Light"/>
              <a:sym typeface="Inria Sans Light"/>
            </a:endParaRPr>
          </a:p>
          <a:p>
            <a:pPr indent="-336550" lvl="0" marL="457200" rtl="0" algn="l">
              <a:spcBef>
                <a:spcPts val="0"/>
              </a:spcBef>
              <a:spcAft>
                <a:spcPts val="0"/>
              </a:spcAft>
              <a:buClr>
                <a:srgbClr val="000000"/>
              </a:buClr>
              <a:buSzPts val="1700"/>
              <a:buFont typeface="Inria Sans Light"/>
              <a:buChar char="●"/>
            </a:pPr>
            <a:r>
              <a:rPr lang="en" sz="1700">
                <a:latin typeface="Inria Sans Light"/>
                <a:ea typeface="Inria Sans Light"/>
                <a:cs typeface="Inria Sans Light"/>
                <a:sym typeface="Inria Sans Light"/>
              </a:rPr>
              <a:t>Popularity vs. Specific Trait</a:t>
            </a:r>
            <a:endParaRPr sz="1700">
              <a:latin typeface="Inria Sans Light"/>
              <a:ea typeface="Inria Sans Light"/>
              <a:cs typeface="Inria Sans Light"/>
              <a:sym typeface="Inria Sans Light"/>
            </a:endParaRPr>
          </a:p>
          <a:p>
            <a:pPr indent="-336550" lvl="0" marL="457200" rtl="0" algn="l">
              <a:spcBef>
                <a:spcPts val="0"/>
              </a:spcBef>
              <a:spcAft>
                <a:spcPts val="0"/>
              </a:spcAft>
              <a:buClr>
                <a:srgbClr val="000000"/>
              </a:buClr>
              <a:buSzPts val="1700"/>
              <a:buFont typeface="Inria Sans Light"/>
              <a:buChar char="●"/>
            </a:pPr>
            <a:r>
              <a:rPr lang="en" sz="1700">
                <a:latin typeface="Inria Sans Light"/>
                <a:ea typeface="Inria Sans Light"/>
                <a:cs typeface="Inria Sans Light"/>
                <a:sym typeface="Inria Sans Light"/>
              </a:rPr>
              <a:t>Trait vs. Trait </a:t>
            </a:r>
            <a:endParaRPr sz="1700">
              <a:latin typeface="Inria Sans Light"/>
              <a:ea typeface="Inria Sans Light"/>
              <a:cs typeface="Inria Sans Light"/>
              <a:sym typeface="Inria Sans Light"/>
            </a:endParaRPr>
          </a:p>
          <a:p>
            <a:pPr indent="-336550" lvl="0" marL="457200" rtl="0" algn="l">
              <a:spcBef>
                <a:spcPts val="0"/>
              </a:spcBef>
              <a:spcAft>
                <a:spcPts val="0"/>
              </a:spcAft>
              <a:buClr>
                <a:srgbClr val="000000"/>
              </a:buClr>
              <a:buSzPts val="1700"/>
              <a:buFont typeface="Inria Sans Light"/>
              <a:buChar char="●"/>
            </a:pPr>
            <a:r>
              <a:rPr lang="en" sz="1700">
                <a:latin typeface="Inria Sans Light"/>
                <a:ea typeface="Inria Sans Light"/>
                <a:cs typeface="Inria Sans Light"/>
                <a:sym typeface="Inria Sans Light"/>
              </a:rPr>
              <a:t>Correlation between Popularity &amp; Trait</a:t>
            </a:r>
            <a:endParaRPr sz="1700">
              <a:latin typeface="Inria Sans Light"/>
              <a:ea typeface="Inria Sans Light"/>
              <a:cs typeface="Inria Sans Light"/>
              <a:sym typeface="Inria Sans 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7ae000886_1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7ae000886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7ae000886_1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7ae00088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a:t>
            </a:r>
            <a:endParaRPr/>
          </a:p>
          <a:p>
            <a:pPr indent="0" lvl="0" marL="0" rtl="0" algn="l">
              <a:spcBef>
                <a:spcPts val="0"/>
              </a:spcBef>
              <a:spcAft>
                <a:spcPts val="0"/>
              </a:spcAft>
              <a:buNone/>
            </a:pPr>
            <a:r>
              <a:rPr lang="en"/>
              <a:t>What do we notice about the aging of your song?</a:t>
            </a:r>
            <a:endParaRPr/>
          </a:p>
          <a:p>
            <a:pPr indent="-317500" lvl="0" marL="457200" rtl="0" algn="l">
              <a:spcBef>
                <a:spcPts val="0"/>
              </a:spcBef>
              <a:spcAft>
                <a:spcPts val="0"/>
              </a:spcAft>
              <a:buSzPts val="1400"/>
              <a:buAutoNum type="arabicPeriod"/>
            </a:pPr>
            <a:r>
              <a:rPr lang="en"/>
              <a:t>Your song can only reach above 90 popularity if it is the first year or two after its release. After that, spotify rarely gives it a high popularity rating. Aka dont expect your old songs to make a sudden comeback</a:t>
            </a:r>
            <a:endParaRPr/>
          </a:p>
          <a:p>
            <a:pPr indent="-317500" lvl="0" marL="457200" rtl="0" algn="l">
              <a:spcBef>
                <a:spcPts val="0"/>
              </a:spcBef>
              <a:spcAft>
                <a:spcPts val="0"/>
              </a:spcAft>
              <a:buSzPts val="1400"/>
              <a:buAutoNum type="arabicPeriod"/>
            </a:pPr>
            <a:r>
              <a:rPr lang="en"/>
              <a:t>Popularity decline occurs quickly at first, yet begins to slow down and steady as you reach 3-4 decades old. However, once your song is 50 years old or more, spotify considers it almost dead and popularity plummets</a:t>
            </a:r>
            <a:endParaRPr/>
          </a:p>
          <a:p>
            <a:pPr indent="-317500" lvl="0" marL="457200" rtl="0" algn="l">
              <a:spcBef>
                <a:spcPts val="0"/>
              </a:spcBef>
              <a:spcAft>
                <a:spcPts val="0"/>
              </a:spcAft>
              <a:buSzPts val="1400"/>
              <a:buAutoNum type="arabicPeriod"/>
            </a:pPr>
            <a:r>
              <a:rPr lang="en"/>
              <a:t>The floor of the popularity averages is steeper than the roof. A good song can still maybe make it after a couple of years, but bad songs are more likely to be thrown away quickly.</a:t>
            </a:r>
            <a:endParaRPr/>
          </a:p>
          <a:p>
            <a:pPr indent="0" lvl="0" marL="4572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rect b="b" l="l" r="r" t="t"/>
              <a:pathLst>
                <a:path extrusionOk="0" h="17087" w="12799">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075625" y="4536204"/>
              <a:ext cx="787081" cy="607266"/>
            </a:xfrm>
            <a:custGeom>
              <a:rect b="b" l="l" r="r" t="t"/>
              <a:pathLst>
                <a:path extrusionOk="0" h="5802" w="752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0"/>
              <a:ext cx="3388529" cy="5074369"/>
            </a:xfrm>
            <a:custGeom>
              <a:rect b="b" l="l" r="r" t="t"/>
              <a:pathLst>
                <a:path extrusionOk="0" h="48482" w="32375">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809200" y="0"/>
              <a:ext cx="543002" cy="408403"/>
            </a:xfrm>
            <a:custGeom>
              <a:rect b="b" l="l" r="r" t="t"/>
              <a:pathLst>
                <a:path extrusionOk="0" h="3902" w="5188">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814982" y="0"/>
              <a:ext cx="546665" cy="408403"/>
            </a:xfrm>
            <a:custGeom>
              <a:rect b="b" l="l" r="r" t="t"/>
              <a:pathLst>
                <a:path extrusionOk="0" h="3902" w="5223">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13118" y="4538507"/>
              <a:ext cx="1033567" cy="604964"/>
            </a:xfrm>
            <a:custGeom>
              <a:rect b="b" l="l" r="r" t="t"/>
              <a:pathLst>
                <a:path extrusionOk="0" h="5780" w="9875">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845621" y="4533797"/>
              <a:ext cx="1780038" cy="609674"/>
            </a:xfrm>
            <a:custGeom>
              <a:rect b="b" l="l" r="r" t="t"/>
              <a:pathLst>
                <a:path extrusionOk="0" h="5825" w="17007">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00919" y="0"/>
              <a:ext cx="843077" cy="1293031"/>
            </a:xfrm>
            <a:custGeom>
              <a:rect b="b" l="l" r="r" t="t"/>
              <a:pathLst>
                <a:path extrusionOk="0" h="12354" w="8055">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799755" y="3252691"/>
              <a:ext cx="344243" cy="619198"/>
            </a:xfrm>
            <a:custGeom>
              <a:rect b="b" l="l" r="r" t="t"/>
              <a:pathLst>
                <a:path extrusionOk="0" h="5916" w="3289">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489470" y="0"/>
              <a:ext cx="6654496" cy="5143447"/>
            </a:xfrm>
            <a:custGeom>
              <a:rect b="b" l="l" r="r" t="t"/>
              <a:pathLst>
                <a:path extrusionOk="0" h="49142" w="63579">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357188"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omplete grid">
  <p:cSld name="BLANK_1">
    <p:spTree>
      <p:nvGrpSpPr>
        <p:cNvPr id="190" name="Shape 190"/>
        <p:cNvGrpSpPr/>
        <p:nvPr/>
      </p:nvGrpSpPr>
      <p:grpSpPr>
        <a:xfrm>
          <a:off x="0" y="0"/>
          <a:ext cx="0" cy="0"/>
          <a:chOff x="0" y="0"/>
          <a:chExt cx="0" cy="0"/>
        </a:xfrm>
      </p:grpSpPr>
      <p:sp>
        <p:nvSpPr>
          <p:cNvPr id="191" name="Google Shape;191;p11"/>
          <p:cNvSpPr/>
          <p:nvPr/>
        </p:nvSpPr>
        <p:spPr>
          <a:xfrm>
            <a:off x="0" y="0"/>
            <a:ext cx="9143953" cy="5143447"/>
          </a:xfrm>
          <a:custGeom>
            <a:rect b="b" l="l" r="r" t="t"/>
            <a:pathLst>
              <a:path extrusionOk="0" h="49142" w="87364">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5"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rect b="b" l="l" r="r" t="t"/>
              <a:pathLst>
                <a:path extrusionOk="0" h="9169" w="21455">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913842" y="2483621"/>
              <a:ext cx="3230171" cy="2659852"/>
            </a:xfrm>
            <a:custGeom>
              <a:rect b="b" l="l" r="r" t="t"/>
              <a:pathLst>
                <a:path extrusionOk="0" h="25413" w="30862">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3682571" y="0"/>
              <a:ext cx="1289577" cy="1388277"/>
            </a:xfrm>
            <a:custGeom>
              <a:rect b="b" l="l" r="r" t="t"/>
              <a:pathLst>
                <a:path extrusionOk="0" h="13264" w="12321">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4920875" y="0"/>
              <a:ext cx="1786004" cy="1382311"/>
            </a:xfrm>
            <a:custGeom>
              <a:rect b="b" l="l" r="r" t="t"/>
              <a:pathLst>
                <a:path extrusionOk="0" h="13207" w="17064">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804446" y="0"/>
              <a:ext cx="898968" cy="951300"/>
            </a:xfrm>
            <a:custGeom>
              <a:rect b="b" l="l" r="r" t="t"/>
              <a:pathLst>
                <a:path extrusionOk="0" h="9089" w="8589">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0" y="2054909"/>
              <a:ext cx="2243285" cy="3088559"/>
            </a:xfrm>
            <a:custGeom>
              <a:rect b="b" l="l" r="r" t="t"/>
              <a:pathLst>
                <a:path extrusionOk="0" h="29509" w="21433">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5917401" y="2488331"/>
              <a:ext cx="543002" cy="612081"/>
            </a:xfrm>
            <a:custGeom>
              <a:rect b="b" l="l" r="r" t="t"/>
              <a:pathLst>
                <a:path extrusionOk="0" h="5848" w="5188">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3"/>
          <p:cNvSpPr/>
          <p:nvPr/>
        </p:nvSpPr>
        <p:spPr>
          <a:xfrm>
            <a:off x="9061884" y="5072013"/>
            <a:ext cx="82162" cy="71486"/>
          </a:xfrm>
          <a:custGeom>
            <a:rect b="b" l="l" r="r" t="t"/>
            <a:pathLst>
              <a:path extrusionOk="0" h="683" w="785">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0" y="0"/>
            <a:ext cx="116806" cy="92943"/>
          </a:xfrm>
          <a:custGeom>
            <a:rect b="b" l="l" r="r" t="t"/>
            <a:pathLst>
              <a:path extrusionOk="0" h="888" w="1116">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8147416" y="0"/>
            <a:ext cx="996620" cy="953707"/>
          </a:xfrm>
          <a:custGeom>
            <a:rect b="b" l="l" r="r" t="t"/>
            <a:pathLst>
              <a:path extrusionOk="0" h="9112" w="9522">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142791" y="2500263"/>
            <a:ext cx="1256" cy="16746"/>
          </a:xfrm>
          <a:custGeom>
            <a:rect b="b" l="l" r="r" t="t"/>
            <a:pathLst>
              <a:path extrusionOk="0" h="160" w="12">
                <a:moveTo>
                  <a:pt x="12" y="0"/>
                </a:moveTo>
                <a:lnTo>
                  <a:pt x="1" y="46"/>
                </a:lnTo>
                <a:lnTo>
                  <a:pt x="1" y="80"/>
                </a:lnTo>
                <a:lnTo>
                  <a:pt x="1" y="125"/>
                </a:lnTo>
                <a:lnTo>
                  <a:pt x="12" y="160"/>
                </a:lnTo>
                <a:lnTo>
                  <a:pt x="12"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502234" y="2722888"/>
            <a:ext cx="641806" cy="1045499"/>
          </a:xfrm>
          <a:custGeom>
            <a:rect b="b" l="l" r="r" t="t"/>
            <a:pathLst>
              <a:path extrusionOk="0" h="9989" w="6132">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3289759" y="0"/>
            <a:ext cx="5012512" cy="5143447"/>
          </a:xfrm>
          <a:custGeom>
            <a:rect b="b" l="l" r="r" t="t"/>
            <a:pathLst>
              <a:path extrusionOk="0" h="49142" w="47891">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6765091" y="4445691"/>
            <a:ext cx="544258" cy="608522"/>
          </a:xfrm>
          <a:custGeom>
            <a:rect b="b" l="l" r="r" t="t"/>
            <a:pathLst>
              <a:path extrusionOk="0" h="5814" w="520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0" y="0"/>
            <a:ext cx="2845737" cy="3343314"/>
          </a:xfrm>
          <a:custGeom>
            <a:rect b="b" l="l" r="r" t="t"/>
            <a:pathLst>
              <a:path extrusionOk="0" h="31943" w="27189">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txBox="1"/>
          <p:nvPr>
            <p:ph type="ctrTitle"/>
          </p:nvPr>
        </p:nvSpPr>
        <p:spPr>
          <a:xfrm>
            <a:off x="1823925" y="2066369"/>
            <a:ext cx="6634200" cy="6084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3"/>
          <p:cNvSpPr txBox="1"/>
          <p:nvPr>
            <p:ph idx="1" type="subTitle"/>
          </p:nvPr>
        </p:nvSpPr>
        <p:spPr>
          <a:xfrm>
            <a:off x="1823925" y="2655065"/>
            <a:ext cx="6634200" cy="386400"/>
          </a:xfrm>
          <a:prstGeom prst="rect">
            <a:avLst/>
          </a:prstGeom>
        </p:spPr>
        <p:txBody>
          <a:bodyPr anchorCtr="0" anchor="t" bIns="0" lIns="0" spcFirstLastPara="1" rIns="0" wrap="square" tIns="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2571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7"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rot="10800000">
              <a:off x="-16" y="3333723"/>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10800000">
              <a:off x="4" y="3325362"/>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10800000">
              <a:off x="1095419" y="0"/>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10800000">
              <a:off x="0" y="26"/>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rot="10800000">
              <a:off x="-7" y="2664610"/>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10800000">
              <a:off x="595325" y="4377873"/>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4"/>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txBox="1"/>
          <p:nvPr>
            <p:ph idx="1" type="body"/>
          </p:nvPr>
        </p:nvSpPr>
        <p:spPr>
          <a:xfrm>
            <a:off x="1977950" y="1388450"/>
            <a:ext cx="5188200" cy="3042600"/>
          </a:xfrm>
          <a:prstGeom prst="rect">
            <a:avLst/>
          </a:prstGeom>
        </p:spPr>
        <p:txBody>
          <a:bodyPr anchorCtr="0" anchor="t" bIns="0" lIns="0" spcFirstLastPara="1" rIns="0" wrap="square" tIns="0">
            <a:noAutofit/>
          </a:bodyPr>
          <a:lstStyle>
            <a:lvl1pPr indent="-431800" lvl="0" marL="457200" rtl="0" algn="ctr">
              <a:spcBef>
                <a:spcPts val="0"/>
              </a:spcBef>
              <a:spcAft>
                <a:spcPts val="0"/>
              </a:spcAft>
              <a:buClr>
                <a:schemeClr val="lt1"/>
              </a:buClr>
              <a:buSzPts val="3200"/>
              <a:buChar char="⬥"/>
              <a:defRPr sz="3200">
                <a:solidFill>
                  <a:schemeClr val="lt1"/>
                </a:solidFill>
              </a:defRPr>
            </a:lvl1pPr>
            <a:lvl2pPr indent="-431800" lvl="1" marL="914400" rtl="0" algn="ctr">
              <a:spcBef>
                <a:spcPts val="600"/>
              </a:spcBef>
              <a:spcAft>
                <a:spcPts val="0"/>
              </a:spcAft>
              <a:buClr>
                <a:schemeClr val="lt1"/>
              </a:buClr>
              <a:buSzPts val="3200"/>
              <a:buChar char="⬦"/>
              <a:defRPr sz="3200">
                <a:solidFill>
                  <a:schemeClr val="lt1"/>
                </a:solidFill>
              </a:defRPr>
            </a:lvl2pPr>
            <a:lvl3pPr indent="-431800" lvl="2" marL="1371600" rtl="0" algn="ctr">
              <a:spcBef>
                <a:spcPts val="600"/>
              </a:spcBef>
              <a:spcAft>
                <a:spcPts val="0"/>
              </a:spcAft>
              <a:buClr>
                <a:schemeClr val="lt1"/>
              </a:buClr>
              <a:buSzPts val="3200"/>
              <a:buChar char="⬩"/>
              <a:defRPr sz="3200">
                <a:solidFill>
                  <a:schemeClr val="lt1"/>
                </a:solidFill>
              </a:defRPr>
            </a:lvl3pPr>
            <a:lvl4pPr indent="-431800" lvl="3" marL="1828800" rtl="0" algn="ctr">
              <a:spcBef>
                <a:spcPts val="600"/>
              </a:spcBef>
              <a:spcAft>
                <a:spcPts val="0"/>
              </a:spcAft>
              <a:buClr>
                <a:schemeClr val="lt1"/>
              </a:buClr>
              <a:buSzPts val="3200"/>
              <a:buChar char="●"/>
              <a:defRPr sz="3200">
                <a:solidFill>
                  <a:schemeClr val="lt1"/>
                </a:solidFill>
              </a:defRPr>
            </a:lvl4pPr>
            <a:lvl5pPr indent="-431800" lvl="4" marL="2286000" rtl="0" algn="ctr">
              <a:spcBef>
                <a:spcPts val="600"/>
              </a:spcBef>
              <a:spcAft>
                <a:spcPts val="0"/>
              </a:spcAft>
              <a:buClr>
                <a:schemeClr val="lt1"/>
              </a:buClr>
              <a:buSzPts val="3200"/>
              <a:buChar char="○"/>
              <a:defRPr sz="3200">
                <a:solidFill>
                  <a:schemeClr val="lt1"/>
                </a:solidFill>
              </a:defRPr>
            </a:lvl5pPr>
            <a:lvl6pPr indent="-431800" lvl="5" marL="2743200" rtl="0" algn="ctr">
              <a:spcBef>
                <a:spcPts val="600"/>
              </a:spcBef>
              <a:spcAft>
                <a:spcPts val="0"/>
              </a:spcAft>
              <a:buClr>
                <a:schemeClr val="lt1"/>
              </a:buClr>
              <a:buSzPts val="3200"/>
              <a:buChar char="■"/>
              <a:defRPr sz="3200">
                <a:solidFill>
                  <a:schemeClr val="lt1"/>
                </a:solidFill>
              </a:defRPr>
            </a:lvl6pPr>
            <a:lvl7pPr indent="-431800" lvl="6" marL="3200400" rtl="0" algn="ctr">
              <a:spcBef>
                <a:spcPts val="600"/>
              </a:spcBef>
              <a:spcAft>
                <a:spcPts val="0"/>
              </a:spcAft>
              <a:buClr>
                <a:schemeClr val="lt1"/>
              </a:buClr>
              <a:buSzPts val="3200"/>
              <a:buChar char="●"/>
              <a:defRPr sz="3200">
                <a:solidFill>
                  <a:schemeClr val="lt1"/>
                </a:solidFill>
              </a:defRPr>
            </a:lvl7pPr>
            <a:lvl8pPr indent="-431800" lvl="7" marL="3657600" rtl="0" algn="ctr">
              <a:spcBef>
                <a:spcPts val="600"/>
              </a:spcBef>
              <a:spcAft>
                <a:spcPts val="0"/>
              </a:spcAft>
              <a:buClr>
                <a:schemeClr val="lt1"/>
              </a:buClr>
              <a:buSzPts val="3200"/>
              <a:buChar char="○"/>
              <a:defRPr sz="3200">
                <a:solidFill>
                  <a:schemeClr val="lt1"/>
                </a:solidFill>
              </a:defRPr>
            </a:lvl8pPr>
            <a:lvl9pPr indent="-431800" lvl="8" marL="4114800" rtl="0" algn="ctr">
              <a:spcBef>
                <a:spcPts val="600"/>
              </a:spcBef>
              <a:spcAft>
                <a:spcPts val="600"/>
              </a:spcAft>
              <a:buClr>
                <a:schemeClr val="lt1"/>
              </a:buClr>
              <a:buSzPts val="3200"/>
              <a:buChar char="■"/>
              <a:defRPr sz="3200">
                <a:solidFill>
                  <a:schemeClr val="lt1"/>
                </a:solidFill>
              </a:defRPr>
            </a:lvl9pPr>
          </a:lstStyle>
          <a:p/>
        </p:txBody>
      </p:sp>
      <p:sp>
        <p:nvSpPr>
          <p:cNvPr id="63" name="Google Shape;63;p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rot="-5400000">
              <a:off x="3874807" y="683602"/>
              <a:ext cx="306000" cy="264900"/>
            </a:xfrm>
            <a:prstGeom prst="hexagon">
              <a:avLst>
                <a:gd fmla="val 25000" name="adj"/>
                <a:gd fmla="val 115470" name="vf"/>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4"/>
          <p:cNvSpPr txBox="1"/>
          <p:nvPr/>
        </p:nvSpPr>
        <p:spPr>
          <a:xfrm>
            <a:off x="3593400" y="476575"/>
            <a:ext cx="1957200" cy="653700"/>
          </a:xfrm>
          <a:prstGeom prst="rect">
            <a:avLst/>
          </a:prstGeom>
          <a:noFill/>
          <a:ln>
            <a:noFill/>
          </a:ln>
          <a:effectLst>
            <a:outerShdw blurRad="114300" rotWithShape="0" algn="bl" dir="5400000" dist="19050">
              <a:schemeClr val="lt1">
                <a:alpha val="50000"/>
              </a:schemeClr>
            </a:outerShdw>
          </a:effectLst>
        </p:spPr>
        <p:txBody>
          <a:bodyPr anchorCtr="0" anchor="t" bIns="0" lIns="0" spcFirstLastPara="1" rIns="0" wrap="square" tIns="0">
            <a:noAutofit/>
          </a:bodyPr>
          <a:lstStyle/>
          <a:p>
            <a:pPr indent="0" lvl="0" marL="0" rtl="0" algn="ctr">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8"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5"/>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3" name="Google Shape;83;p5"/>
          <p:cNvSpPr txBox="1"/>
          <p:nvPr>
            <p:ph idx="1" type="body"/>
          </p:nvPr>
        </p:nvSpPr>
        <p:spPr>
          <a:xfrm>
            <a:off x="1207850" y="1430148"/>
            <a:ext cx="6728400" cy="30339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42900" lvl="1" marL="914400" rtl="0">
              <a:spcBef>
                <a:spcPts val="600"/>
              </a:spcBef>
              <a:spcAft>
                <a:spcPts val="0"/>
              </a:spcAft>
              <a:buSzPts val="1800"/>
              <a:buChar char="⬦"/>
              <a:defRPr/>
            </a:lvl2pPr>
            <a:lvl3pPr indent="-381000" lvl="2" marL="1371600" rtl="0">
              <a:spcBef>
                <a:spcPts val="600"/>
              </a:spcBef>
              <a:spcAft>
                <a:spcPts val="0"/>
              </a:spcAft>
              <a:buSzPts val="2400"/>
              <a:buChar char="⬩"/>
              <a:defRPr/>
            </a:lvl3pPr>
            <a:lvl4pPr indent="-381000" lvl="3" marL="1828800" rtl="0">
              <a:spcBef>
                <a:spcPts val="600"/>
              </a:spcBef>
              <a:spcAft>
                <a:spcPts val="0"/>
              </a:spcAft>
              <a:buSzPts val="2400"/>
              <a:buChar char="●"/>
              <a:defRPr/>
            </a:lvl4pPr>
            <a:lvl5pPr indent="-381000" lvl="4" marL="2286000" rtl="0">
              <a:spcBef>
                <a:spcPts val="600"/>
              </a:spcBef>
              <a:spcAft>
                <a:spcPts val="0"/>
              </a:spcAft>
              <a:buSzPts val="2400"/>
              <a:buChar char="○"/>
              <a:defRPr/>
            </a:lvl5pPr>
            <a:lvl6pPr indent="-381000" lvl="5" marL="2743200" rtl="0">
              <a:spcBef>
                <a:spcPts val="600"/>
              </a:spcBef>
              <a:spcAft>
                <a:spcPts val="0"/>
              </a:spcAft>
              <a:buSzPts val="2400"/>
              <a:buChar char="■"/>
              <a:defRPr/>
            </a:lvl6pPr>
            <a:lvl7pPr indent="-381000" lvl="6" marL="3200400" rtl="0">
              <a:spcBef>
                <a:spcPts val="600"/>
              </a:spcBef>
              <a:spcAft>
                <a:spcPts val="0"/>
              </a:spcAft>
              <a:buSzPts val="2400"/>
              <a:buChar char="●"/>
              <a:defRPr/>
            </a:lvl7pPr>
            <a:lvl8pPr indent="-381000" lvl="7" marL="3657600" rtl="0">
              <a:spcBef>
                <a:spcPts val="600"/>
              </a:spcBef>
              <a:spcAft>
                <a:spcPts val="0"/>
              </a:spcAft>
              <a:buSzPts val="2400"/>
              <a:buChar char="○"/>
              <a:defRPr/>
            </a:lvl8pPr>
            <a:lvl9pPr indent="-381000" lvl="8" marL="4114800" rtl="0">
              <a:spcBef>
                <a:spcPts val="600"/>
              </a:spcBef>
              <a:spcAft>
                <a:spcPts val="600"/>
              </a:spcAft>
              <a:buSzPts val="2400"/>
              <a:buChar char="■"/>
              <a:defRPr/>
            </a:lvl9pPr>
          </a:lstStyle>
          <a:p/>
        </p:txBody>
      </p:sp>
      <p:sp>
        <p:nvSpPr>
          <p:cNvPr id="84" name="Google Shape;84;p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8"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6"/>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3" name="Google Shape;103;p6"/>
          <p:cNvSpPr txBox="1"/>
          <p:nvPr>
            <p:ph idx="1" type="body"/>
          </p:nvPr>
        </p:nvSpPr>
        <p:spPr>
          <a:xfrm>
            <a:off x="1207774" y="1430150"/>
            <a:ext cx="3143700" cy="326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104" name="Google Shape;104;p6"/>
          <p:cNvSpPr txBox="1"/>
          <p:nvPr>
            <p:ph idx="2" type="body"/>
          </p:nvPr>
        </p:nvSpPr>
        <p:spPr>
          <a:xfrm>
            <a:off x="4792488" y="1430150"/>
            <a:ext cx="3143700" cy="326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105" name="Google Shape;105;p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9"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7"/>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 name="Google Shape;124;p7"/>
          <p:cNvSpPr txBox="1"/>
          <p:nvPr>
            <p:ph idx="1" type="body"/>
          </p:nvPr>
        </p:nvSpPr>
        <p:spPr>
          <a:xfrm>
            <a:off x="1207850" y="1582550"/>
            <a:ext cx="2085900" cy="3037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125" name="Google Shape;125;p7"/>
          <p:cNvSpPr txBox="1"/>
          <p:nvPr>
            <p:ph idx="2" type="body"/>
          </p:nvPr>
        </p:nvSpPr>
        <p:spPr>
          <a:xfrm>
            <a:off x="3512976" y="1582550"/>
            <a:ext cx="2085900" cy="3037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126" name="Google Shape;126;p7"/>
          <p:cNvSpPr txBox="1"/>
          <p:nvPr>
            <p:ph idx="3" type="body"/>
          </p:nvPr>
        </p:nvSpPr>
        <p:spPr>
          <a:xfrm>
            <a:off x="5818102" y="1582550"/>
            <a:ext cx="2085900" cy="3037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127" name="Google Shape;127;p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8"/>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6" name="Google Shape;146;p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0"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rect b="b" l="l" r="r" t="t"/>
              <a:pathLst>
                <a:path extrusionOk="0" h="17769" w="11649">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0" y="3394425"/>
              <a:ext cx="2268195" cy="1749057"/>
            </a:xfrm>
            <a:custGeom>
              <a:rect b="b" l="l" r="r" t="t"/>
              <a:pathLst>
                <a:path extrusionOk="0" h="16711" w="21671">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8689168" y="0"/>
              <a:ext cx="7222" cy="105"/>
            </a:xfrm>
            <a:custGeom>
              <a:rect b="b" l="l" r="r" t="t"/>
              <a:pathLst>
                <a:path extrusionOk="0" h="1" w="69">
                  <a:moveTo>
                    <a:pt x="69" y="0"/>
                  </a:moveTo>
                  <a:lnTo>
                    <a:pt x="1" y="0"/>
                  </a:lnTo>
                  <a:lnTo>
                    <a:pt x="1" y="0"/>
                  </a:lnTo>
                  <a:lnTo>
                    <a:pt x="35" y="0"/>
                  </a:lnTo>
                  <a:lnTo>
                    <a:pt x="35" y="0"/>
                  </a:lnTo>
                  <a:lnTo>
                    <a:pt x="69" y="0"/>
                  </a:lnTo>
                  <a:lnTo>
                    <a:pt x="69"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6698419" y="0"/>
              <a:ext cx="20410" cy="2512"/>
            </a:xfrm>
            <a:custGeom>
              <a:rect b="b" l="l" r="r" t="t"/>
              <a:pathLst>
                <a:path extrusionOk="0" h="24" w="195">
                  <a:moveTo>
                    <a:pt x="1" y="0"/>
                  </a:moveTo>
                  <a:lnTo>
                    <a:pt x="46" y="23"/>
                  </a:lnTo>
                  <a:lnTo>
                    <a:pt x="149" y="23"/>
                  </a:lnTo>
                  <a:lnTo>
                    <a:pt x="1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0" y="3397984"/>
              <a:ext cx="1020484" cy="615640"/>
            </a:xfrm>
            <a:custGeom>
              <a:rect b="b" l="l" r="r" t="t"/>
              <a:pathLst>
                <a:path extrusionOk="0" h="5882" w="975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6434137" y="0"/>
              <a:ext cx="540595" cy="577541"/>
            </a:xfrm>
            <a:custGeom>
              <a:rect b="b" l="l" r="r" t="t"/>
              <a:pathLst>
                <a:path extrusionOk="0" h="5518" w="5165">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627473" y="4440981"/>
              <a:ext cx="790639" cy="702511"/>
            </a:xfrm>
            <a:custGeom>
              <a:rect b="b" l="l" r="r" t="t"/>
              <a:pathLst>
                <a:path extrusionOk="0" h="6712" w="7554">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7567566" y="4871996"/>
              <a:ext cx="543107" cy="271501"/>
            </a:xfrm>
            <a:custGeom>
              <a:rect b="b" l="l" r="r" t="t"/>
              <a:pathLst>
                <a:path extrusionOk="0" h="2594" w="5189">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8065253" y="4017084"/>
              <a:ext cx="1078782" cy="1126405"/>
            </a:xfrm>
            <a:custGeom>
              <a:rect b="b" l="l" r="r" t="t"/>
              <a:pathLst>
                <a:path extrusionOk="0" h="10762" w="10307">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8067661" y="2296688"/>
              <a:ext cx="1076375" cy="1470543"/>
            </a:xfrm>
            <a:custGeom>
              <a:rect b="b" l="l" r="r" t="t"/>
              <a:pathLst>
                <a:path extrusionOk="0" h="14050" w="10284">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0" y="2730110"/>
              <a:ext cx="1163351" cy="2328901"/>
            </a:xfrm>
            <a:custGeom>
              <a:rect b="b" l="l" r="r" t="t"/>
              <a:pathLst>
                <a:path extrusionOk="0" h="22251" w="11115">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0" y="1004899"/>
              <a:ext cx="1414547" cy="1909822"/>
            </a:xfrm>
            <a:custGeom>
              <a:rect b="b" l="l" r="r" t="t"/>
              <a:pathLst>
                <a:path extrusionOk="0" h="18247" w="13515">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1127568" y="0"/>
              <a:ext cx="537036" cy="331055"/>
            </a:xfrm>
            <a:custGeom>
              <a:rect b="b" l="l" r="r" t="t"/>
              <a:pathLst>
                <a:path extrusionOk="0" h="3163" w="5131">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0" y="0"/>
              <a:ext cx="675194" cy="763217"/>
            </a:xfrm>
            <a:custGeom>
              <a:rect b="b" l="l" r="r" t="t"/>
              <a:pathLst>
                <a:path extrusionOk="0" h="7292" w="6451">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9"/>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txBox="1"/>
          <p:nvPr>
            <p:ph idx="1" type="body"/>
          </p:nvPr>
        </p:nvSpPr>
        <p:spPr>
          <a:xfrm>
            <a:off x="851175" y="4635425"/>
            <a:ext cx="7441800" cy="306000"/>
          </a:xfrm>
          <a:prstGeom prst="rect">
            <a:avLst/>
          </a:prstGeom>
        </p:spPr>
        <p:txBody>
          <a:bodyPr anchorCtr="0" anchor="ctr" bIns="0" lIns="0" spcFirstLastPara="1" rIns="0" wrap="square" tIns="0">
            <a:noAutofit/>
          </a:bodyPr>
          <a:lstStyle>
            <a:lvl1pPr indent="-228600" lvl="0" marL="457200" rtl="0">
              <a:spcBef>
                <a:spcPts val="0"/>
              </a:spcBef>
              <a:spcAft>
                <a:spcPts val="600"/>
              </a:spcAft>
              <a:buSzPts val="1800"/>
              <a:buNone/>
              <a:defRPr sz="1800"/>
            </a:lvl1pPr>
          </a:lstStyle>
          <a:p/>
        </p:txBody>
      </p:sp>
      <p:sp>
        <p:nvSpPr>
          <p:cNvPr id="168" name="Google Shape;168;p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69" name="Google Shape;169;p9"/>
          <p:cNvGrpSpPr/>
          <p:nvPr/>
        </p:nvGrpSpPr>
        <p:grpSpPr>
          <a:xfrm>
            <a:off x="1" y="4635437"/>
            <a:ext cx="731345" cy="306027"/>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2"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rect b="b" l="l" r="r" t="t"/>
              <a:pathLst>
                <a:path extrusionOk="0" h="17769" w="11649">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0" y="3394425"/>
              <a:ext cx="2268195" cy="1749057"/>
            </a:xfrm>
            <a:custGeom>
              <a:rect b="b" l="l" r="r" t="t"/>
              <a:pathLst>
                <a:path extrusionOk="0" h="16711" w="21671">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8689168" y="0"/>
              <a:ext cx="7222" cy="105"/>
            </a:xfrm>
            <a:custGeom>
              <a:rect b="b" l="l" r="r" t="t"/>
              <a:pathLst>
                <a:path extrusionOk="0" h="1" w="69">
                  <a:moveTo>
                    <a:pt x="69" y="0"/>
                  </a:moveTo>
                  <a:lnTo>
                    <a:pt x="1" y="0"/>
                  </a:lnTo>
                  <a:lnTo>
                    <a:pt x="1" y="0"/>
                  </a:lnTo>
                  <a:lnTo>
                    <a:pt x="35" y="0"/>
                  </a:lnTo>
                  <a:lnTo>
                    <a:pt x="35" y="0"/>
                  </a:lnTo>
                  <a:lnTo>
                    <a:pt x="69" y="0"/>
                  </a:lnTo>
                  <a:lnTo>
                    <a:pt x="69"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6698419" y="0"/>
              <a:ext cx="20410" cy="2512"/>
            </a:xfrm>
            <a:custGeom>
              <a:rect b="b" l="l" r="r" t="t"/>
              <a:pathLst>
                <a:path extrusionOk="0" h="24" w="195">
                  <a:moveTo>
                    <a:pt x="1" y="0"/>
                  </a:moveTo>
                  <a:lnTo>
                    <a:pt x="46" y="23"/>
                  </a:lnTo>
                  <a:lnTo>
                    <a:pt x="149" y="23"/>
                  </a:lnTo>
                  <a:lnTo>
                    <a:pt x="1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0" y="3397984"/>
              <a:ext cx="1020484" cy="615640"/>
            </a:xfrm>
            <a:custGeom>
              <a:rect b="b" l="l" r="r" t="t"/>
              <a:pathLst>
                <a:path extrusionOk="0" h="5882" w="975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6434137" y="0"/>
              <a:ext cx="540595" cy="577541"/>
            </a:xfrm>
            <a:custGeom>
              <a:rect b="b" l="l" r="r" t="t"/>
              <a:pathLst>
                <a:path extrusionOk="0" h="5518" w="5165">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a:off x="627473" y="4440981"/>
              <a:ext cx="790639" cy="702511"/>
            </a:xfrm>
            <a:custGeom>
              <a:rect b="b" l="l" r="r" t="t"/>
              <a:pathLst>
                <a:path extrusionOk="0" h="6712" w="7554">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7567566" y="4871996"/>
              <a:ext cx="543107" cy="271501"/>
            </a:xfrm>
            <a:custGeom>
              <a:rect b="b" l="l" r="r" t="t"/>
              <a:pathLst>
                <a:path extrusionOk="0" h="2594" w="5189">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8065253" y="4017084"/>
              <a:ext cx="1078782" cy="1126405"/>
            </a:xfrm>
            <a:custGeom>
              <a:rect b="b" l="l" r="r" t="t"/>
              <a:pathLst>
                <a:path extrusionOk="0" h="10762" w="10307">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8067661" y="2296688"/>
              <a:ext cx="1076375" cy="1470543"/>
            </a:xfrm>
            <a:custGeom>
              <a:rect b="b" l="l" r="r" t="t"/>
              <a:pathLst>
                <a:path extrusionOk="0" h="14050" w="10284">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0" y="2730110"/>
              <a:ext cx="1163351" cy="2328901"/>
            </a:xfrm>
            <a:custGeom>
              <a:rect b="b" l="l" r="r" t="t"/>
              <a:pathLst>
                <a:path extrusionOk="0" h="22251" w="11115">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0" y="1004899"/>
              <a:ext cx="1414547" cy="1909822"/>
            </a:xfrm>
            <a:custGeom>
              <a:rect b="b" l="l" r="r" t="t"/>
              <a:pathLst>
                <a:path extrusionOk="0" h="18247" w="13515">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p:nvPr/>
          </p:nvSpPr>
          <p:spPr>
            <a:xfrm>
              <a:off x="1127568" y="0"/>
              <a:ext cx="537036" cy="331055"/>
            </a:xfrm>
            <a:custGeom>
              <a:rect b="b" l="l" r="r" t="t"/>
              <a:pathLst>
                <a:path extrusionOk="0" h="3163" w="5131">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0" y="0"/>
              <a:ext cx="675194" cy="763217"/>
            </a:xfrm>
            <a:custGeom>
              <a:rect b="b" l="l" r="r" t="t"/>
              <a:pathLst>
                <a:path extrusionOk="0" h="7292" w="6451">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0"/>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5BE4B8"/>
            </a:gs>
            <a:gs pos="100000">
              <a:srgbClr val="229A74"/>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07850" y="855506"/>
            <a:ext cx="6728400" cy="351300"/>
          </a:xfrm>
          <a:prstGeom prst="rect">
            <a:avLst/>
          </a:prstGeom>
          <a:noFill/>
          <a:ln>
            <a:noFill/>
          </a:ln>
          <a:effectLst>
            <a:outerShdw blurRad="42863" rotWithShape="0" algn="bl" dir="5400000" dist="9525">
              <a:schemeClr val="lt1">
                <a:alpha val="25000"/>
              </a:schemeClr>
            </a:outerShdw>
          </a:effectLst>
        </p:spPr>
        <p:txBody>
          <a:bodyPr anchorCtr="0" anchor="ctr" bIns="0" lIns="0" spcFirstLastPara="1" rIns="0" wrap="square" tIns="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p:txBody>
      </p:sp>
      <p:sp>
        <p:nvSpPr>
          <p:cNvPr id="7" name="Google Shape;7;p1"/>
          <p:cNvSpPr txBox="1"/>
          <p:nvPr>
            <p:ph idx="1" type="body"/>
          </p:nvPr>
        </p:nvSpPr>
        <p:spPr>
          <a:xfrm>
            <a:off x="1207850" y="1430148"/>
            <a:ext cx="6728400" cy="3033900"/>
          </a:xfrm>
          <a:prstGeom prst="rect">
            <a:avLst/>
          </a:prstGeom>
          <a:noFill/>
          <a:ln>
            <a:noFill/>
          </a:ln>
          <a:effectLst>
            <a:outerShdw blurRad="42863" rotWithShape="0" algn="bl" dir="5400000" dist="9525">
              <a:schemeClr val="lt1">
                <a:alpha val="25000"/>
              </a:schemeClr>
            </a:outerShdw>
          </a:effectLst>
        </p:spPr>
        <p:txBody>
          <a:bodyPr anchorCtr="0" anchor="t" bIns="0" lIns="0" spcFirstLastPara="1" rIns="0" wrap="square" tIns="0">
            <a:noAutofit/>
          </a:bodyPr>
          <a:lstStyle>
            <a:lvl1pPr indent="-342900" lvl="0" marL="4572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indent="-342900" lvl="1" marL="9144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indent="-381000" lvl="2" marL="13716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indent="-381000" lvl="3" marL="18288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indent="-381000" lvl="4" marL="2286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indent="-381000" lvl="5" marL="27432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indent="-381000" lvl="6" marL="32004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indent="-381000" lvl="7" marL="36576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indent="-381000" lvl="8" marL="41148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p:txBody>
      </p:sp>
      <p:sp>
        <p:nvSpPr>
          <p:cNvPr id="8" name="Google Shape;8;p1"/>
          <p:cNvSpPr txBox="1"/>
          <p:nvPr>
            <p:ph idx="12" type="sldNum"/>
          </p:nvPr>
        </p:nvSpPr>
        <p:spPr>
          <a:xfrm>
            <a:off x="8640175" y="4585800"/>
            <a:ext cx="351300" cy="405300"/>
          </a:xfrm>
          <a:prstGeom prst="rect">
            <a:avLst/>
          </a:prstGeom>
          <a:noFill/>
          <a:ln>
            <a:noFill/>
          </a:ln>
        </p:spPr>
        <p:txBody>
          <a:bodyPr anchorCtr="0" anchor="ctr" bIns="0" lIns="0" spcFirstLastPara="1" rIns="0" wrap="square" tIns="0">
            <a:noAutofit/>
          </a:bodyPr>
          <a:lstStyle>
            <a:lvl1pPr lvl="0" rtl="0" algn="ctr">
              <a:buNone/>
              <a:defRPr sz="1200">
                <a:solidFill>
                  <a:schemeClr val="accent2"/>
                </a:solidFill>
                <a:latin typeface="Titillium Web"/>
                <a:ea typeface="Titillium Web"/>
                <a:cs typeface="Titillium Web"/>
                <a:sym typeface="Titillium Web"/>
              </a:defRPr>
            </a:lvl1pPr>
            <a:lvl2pPr lvl="1" rtl="0" algn="ctr">
              <a:buNone/>
              <a:defRPr sz="1200">
                <a:solidFill>
                  <a:schemeClr val="accent2"/>
                </a:solidFill>
                <a:latin typeface="Titillium Web"/>
                <a:ea typeface="Titillium Web"/>
                <a:cs typeface="Titillium Web"/>
                <a:sym typeface="Titillium Web"/>
              </a:defRPr>
            </a:lvl2pPr>
            <a:lvl3pPr lvl="2" rtl="0" algn="ctr">
              <a:buNone/>
              <a:defRPr sz="1200">
                <a:solidFill>
                  <a:schemeClr val="accent2"/>
                </a:solidFill>
                <a:latin typeface="Titillium Web"/>
                <a:ea typeface="Titillium Web"/>
                <a:cs typeface="Titillium Web"/>
                <a:sym typeface="Titillium Web"/>
              </a:defRPr>
            </a:lvl3pPr>
            <a:lvl4pPr lvl="3" rtl="0" algn="ctr">
              <a:buNone/>
              <a:defRPr sz="1200">
                <a:solidFill>
                  <a:schemeClr val="accent2"/>
                </a:solidFill>
                <a:latin typeface="Titillium Web"/>
                <a:ea typeface="Titillium Web"/>
                <a:cs typeface="Titillium Web"/>
                <a:sym typeface="Titillium Web"/>
              </a:defRPr>
            </a:lvl4pPr>
            <a:lvl5pPr lvl="4" rtl="0" algn="ctr">
              <a:buNone/>
              <a:defRPr sz="1200">
                <a:solidFill>
                  <a:schemeClr val="accent2"/>
                </a:solidFill>
                <a:latin typeface="Titillium Web"/>
                <a:ea typeface="Titillium Web"/>
                <a:cs typeface="Titillium Web"/>
                <a:sym typeface="Titillium Web"/>
              </a:defRPr>
            </a:lvl5pPr>
            <a:lvl6pPr lvl="5" rtl="0" algn="ctr">
              <a:buNone/>
              <a:defRPr sz="1200">
                <a:solidFill>
                  <a:schemeClr val="accent2"/>
                </a:solidFill>
                <a:latin typeface="Titillium Web"/>
                <a:ea typeface="Titillium Web"/>
                <a:cs typeface="Titillium Web"/>
                <a:sym typeface="Titillium Web"/>
              </a:defRPr>
            </a:lvl6pPr>
            <a:lvl7pPr lvl="6" rtl="0" algn="ctr">
              <a:buNone/>
              <a:defRPr sz="1200">
                <a:solidFill>
                  <a:schemeClr val="accent2"/>
                </a:solidFill>
                <a:latin typeface="Titillium Web"/>
                <a:ea typeface="Titillium Web"/>
                <a:cs typeface="Titillium Web"/>
                <a:sym typeface="Titillium Web"/>
              </a:defRPr>
            </a:lvl7pPr>
            <a:lvl8pPr lvl="7" rtl="0" algn="ctr">
              <a:buNone/>
              <a:defRPr sz="1200">
                <a:solidFill>
                  <a:schemeClr val="accent2"/>
                </a:solidFill>
                <a:latin typeface="Titillium Web"/>
                <a:ea typeface="Titillium Web"/>
                <a:cs typeface="Titillium Web"/>
                <a:sym typeface="Titillium Web"/>
              </a:defRPr>
            </a:lvl8pPr>
            <a:lvl9pPr lvl="8" rtl="0" algn="ctr">
              <a:buNone/>
              <a:defRPr sz="1200">
                <a:solidFill>
                  <a:schemeClr val="accent2"/>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4.jpg"/><Relationship Id="rId5" Type="http://schemas.openxmlformats.org/officeDocument/2006/relationships/image" Target="../media/image5.png"/><Relationship Id="rId6"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2"/>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500"/>
              <a:t>Spotify Project</a:t>
            </a:r>
            <a:endParaRPr sz="5500"/>
          </a:p>
        </p:txBody>
      </p:sp>
      <p:pic>
        <p:nvPicPr>
          <p:cNvPr id="199" name="Google Shape;199;p12"/>
          <p:cNvPicPr preferRelativeResize="0"/>
          <p:nvPr/>
        </p:nvPicPr>
        <p:blipFill>
          <a:blip r:embed="rId3">
            <a:alphaModFix/>
          </a:blip>
          <a:stretch>
            <a:fillRect/>
          </a:stretch>
        </p:blipFill>
        <p:spPr>
          <a:xfrm>
            <a:off x="532500" y="2098112"/>
            <a:ext cx="947276" cy="947276"/>
          </a:xfrm>
          <a:prstGeom prst="rect">
            <a:avLst/>
          </a:prstGeom>
          <a:noFill/>
          <a:ln>
            <a:noFill/>
          </a:ln>
        </p:spPr>
      </p:pic>
      <p:sp>
        <p:nvSpPr>
          <p:cNvPr id="200" name="Google Shape;200;p12"/>
          <p:cNvSpPr txBox="1"/>
          <p:nvPr>
            <p:ph type="ctrTitle"/>
          </p:nvPr>
        </p:nvSpPr>
        <p:spPr>
          <a:xfrm>
            <a:off x="1874575" y="2950450"/>
            <a:ext cx="6634200" cy="64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000"/>
              <a:t>By: Emily Wang and Marco Tortolani</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1"/>
          <p:cNvSpPr txBox="1"/>
          <p:nvPr>
            <p:ph idx="4294967295" type="subTitle"/>
          </p:nvPr>
        </p:nvSpPr>
        <p:spPr>
          <a:xfrm>
            <a:off x="1171600" y="808375"/>
            <a:ext cx="3157500" cy="162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a:solidFill>
                <a:schemeClr val="accent4"/>
              </a:solidFill>
            </a:endParaRPr>
          </a:p>
          <a:p>
            <a:pPr indent="0" lvl="0" marL="0" rtl="0" algn="l">
              <a:spcBef>
                <a:spcPts val="600"/>
              </a:spcBef>
              <a:spcAft>
                <a:spcPts val="600"/>
              </a:spcAft>
              <a:buNone/>
            </a:pPr>
            <a:r>
              <a:rPr lang="en"/>
              <a:t>If you’re not releasing on May 8th then you’re not cool anymore.</a:t>
            </a:r>
            <a:endParaRPr/>
          </a:p>
        </p:txBody>
      </p:sp>
      <p:sp>
        <p:nvSpPr>
          <p:cNvPr id="270" name="Google Shape;270;p2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71" name="Google Shape;271;p21"/>
          <p:cNvPicPr preferRelativeResize="0"/>
          <p:nvPr/>
        </p:nvPicPr>
        <p:blipFill>
          <a:blip r:embed="rId3">
            <a:alphaModFix/>
          </a:blip>
          <a:stretch>
            <a:fillRect/>
          </a:stretch>
        </p:blipFill>
        <p:spPr>
          <a:xfrm>
            <a:off x="4497275" y="566475"/>
            <a:ext cx="4142903" cy="4281000"/>
          </a:xfrm>
          <a:prstGeom prst="rect">
            <a:avLst/>
          </a:prstGeom>
          <a:noFill/>
          <a:ln>
            <a:noFill/>
          </a:ln>
        </p:spPr>
      </p:pic>
      <p:sp>
        <p:nvSpPr>
          <p:cNvPr id="272" name="Google Shape;272;p21"/>
          <p:cNvSpPr txBox="1"/>
          <p:nvPr/>
        </p:nvSpPr>
        <p:spPr>
          <a:xfrm>
            <a:off x="1087550" y="2723050"/>
            <a:ext cx="2891100" cy="19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Inria Sans Light"/>
                <a:ea typeface="Inria Sans Light"/>
                <a:cs typeface="Inria Sans Light"/>
                <a:sym typeface="Inria Sans Light"/>
              </a:rPr>
              <a:t>Other top options:</a:t>
            </a:r>
            <a:endParaRPr sz="2400">
              <a:solidFill>
                <a:schemeClr val="dk1"/>
              </a:solidFill>
              <a:latin typeface="Inria Sans Light"/>
              <a:ea typeface="Inria Sans Light"/>
              <a:cs typeface="Inria Sans Light"/>
              <a:sym typeface="Inria Sans Light"/>
            </a:endParaRPr>
          </a:p>
          <a:p>
            <a:pPr indent="-342900" lvl="0" marL="457200" rtl="0" algn="l">
              <a:spcBef>
                <a:spcPts val="600"/>
              </a:spcBef>
              <a:spcAft>
                <a:spcPts val="0"/>
              </a:spcAft>
              <a:buClr>
                <a:schemeClr val="accent4"/>
              </a:buClr>
              <a:buSzPts val="1800"/>
              <a:buFont typeface="Inria Sans Light"/>
              <a:buChar char="⬥"/>
            </a:pPr>
            <a:r>
              <a:rPr lang="en" sz="2400">
                <a:solidFill>
                  <a:schemeClr val="dk1"/>
                </a:solidFill>
                <a:latin typeface="Inria Sans Light"/>
                <a:ea typeface="Inria Sans Light"/>
                <a:cs typeface="Inria Sans Light"/>
                <a:sym typeface="Inria Sans Light"/>
              </a:rPr>
              <a:t>April 27th</a:t>
            </a:r>
            <a:endParaRPr sz="2400">
              <a:solidFill>
                <a:schemeClr val="dk1"/>
              </a:solidFill>
              <a:latin typeface="Inria Sans Light"/>
              <a:ea typeface="Inria Sans Light"/>
              <a:cs typeface="Inria Sans Light"/>
              <a:sym typeface="Inria Sans Light"/>
            </a:endParaRPr>
          </a:p>
          <a:p>
            <a:pPr indent="-342900" lvl="0" marL="457200" rtl="0" algn="l">
              <a:spcBef>
                <a:spcPts val="0"/>
              </a:spcBef>
              <a:spcAft>
                <a:spcPts val="0"/>
              </a:spcAft>
              <a:buClr>
                <a:schemeClr val="accent4"/>
              </a:buClr>
              <a:buSzPts val="1800"/>
              <a:buFont typeface="Inria Sans Light"/>
              <a:buChar char="⬥"/>
            </a:pPr>
            <a:r>
              <a:rPr lang="en" sz="2400">
                <a:solidFill>
                  <a:schemeClr val="dk1"/>
                </a:solidFill>
                <a:latin typeface="Inria Sans Light"/>
                <a:ea typeface="Inria Sans Light"/>
                <a:cs typeface="Inria Sans Light"/>
                <a:sym typeface="Inria Sans Light"/>
              </a:rPr>
              <a:t>September 27th</a:t>
            </a:r>
            <a:endParaRPr sz="2400">
              <a:solidFill>
                <a:schemeClr val="dk1"/>
              </a:solidFill>
              <a:latin typeface="Inria Sans Light"/>
              <a:ea typeface="Inria Sans Light"/>
              <a:cs typeface="Inria Sans Light"/>
              <a:sym typeface="Inria Sans Light"/>
            </a:endParaRPr>
          </a:p>
          <a:p>
            <a:pPr indent="-342900" lvl="0" marL="457200" rtl="0" algn="l">
              <a:spcBef>
                <a:spcPts val="0"/>
              </a:spcBef>
              <a:spcAft>
                <a:spcPts val="0"/>
              </a:spcAft>
              <a:buClr>
                <a:schemeClr val="accent4"/>
              </a:buClr>
              <a:buSzPts val="1800"/>
              <a:buFont typeface="Inria Sans Light"/>
              <a:buChar char="⬥"/>
            </a:pPr>
            <a:r>
              <a:rPr lang="en" sz="2400">
                <a:solidFill>
                  <a:schemeClr val="dk1"/>
                </a:solidFill>
                <a:latin typeface="Inria Sans Light"/>
                <a:ea typeface="Inria Sans Light"/>
                <a:cs typeface="Inria Sans Light"/>
                <a:sym typeface="Inria Sans Light"/>
              </a:rPr>
              <a:t>August 9th</a:t>
            </a:r>
            <a:endParaRPr>
              <a:latin typeface="Inria Sans Light"/>
              <a:ea typeface="Inria Sans Light"/>
              <a:cs typeface="Inria Sans Light"/>
              <a:sym typeface="Inria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2"/>
          <p:cNvSpPr txBox="1"/>
          <p:nvPr>
            <p:ph type="ctrTitle"/>
          </p:nvPr>
        </p:nvSpPr>
        <p:spPr>
          <a:xfrm>
            <a:off x="1842000" y="2268000"/>
            <a:ext cx="7084800" cy="6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200"/>
              <a:t>How should I be writing songs?</a:t>
            </a:r>
            <a:endParaRPr/>
          </a:p>
        </p:txBody>
      </p:sp>
      <p:sp>
        <p:nvSpPr>
          <p:cNvPr id="278" name="Google Shape;278;p22"/>
          <p:cNvSpPr txBox="1"/>
          <p:nvPr/>
        </p:nvSpPr>
        <p:spPr>
          <a:xfrm>
            <a:off x="708350" y="2046300"/>
            <a:ext cx="908700" cy="1051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4800">
                <a:solidFill>
                  <a:schemeClr val="dk1"/>
                </a:solidFill>
                <a:latin typeface="Saira Semi Condensed"/>
                <a:ea typeface="Saira Semi Condensed"/>
                <a:cs typeface="Saira Semi Condensed"/>
                <a:sym typeface="Saira Semi Condensed"/>
              </a:rPr>
              <a:t>2</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3"/>
          <p:cNvSpPr txBox="1"/>
          <p:nvPr>
            <p:ph idx="4294967295" type="title"/>
          </p:nvPr>
        </p:nvSpPr>
        <p:spPr>
          <a:xfrm>
            <a:off x="1452450" y="4011875"/>
            <a:ext cx="6239100" cy="75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400"/>
              <a:t>Spotify knows what you like.</a:t>
            </a:r>
            <a:endParaRPr sz="2400"/>
          </a:p>
          <a:p>
            <a:pPr indent="0" lvl="0" marL="0" rtl="0" algn="ctr">
              <a:spcBef>
                <a:spcPts val="0"/>
              </a:spcBef>
              <a:spcAft>
                <a:spcPts val="0"/>
              </a:spcAft>
              <a:buNone/>
            </a:pPr>
            <a:r>
              <a:rPr lang="en" sz="2400"/>
              <a:t>How do we give it what it wants?</a:t>
            </a:r>
            <a:endParaRPr sz="2400"/>
          </a:p>
          <a:p>
            <a:pPr indent="0" lvl="0" marL="0" rtl="0" algn="ctr">
              <a:spcBef>
                <a:spcPts val="0"/>
              </a:spcBef>
              <a:spcAft>
                <a:spcPts val="0"/>
              </a:spcAft>
              <a:buNone/>
            </a:pPr>
            <a:r>
              <a:t/>
            </a:r>
            <a:endParaRPr sz="2400"/>
          </a:p>
        </p:txBody>
      </p:sp>
      <p:sp>
        <p:nvSpPr>
          <p:cNvPr id="284" name="Google Shape;284;p2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85" name="Google Shape;285;p23"/>
          <p:cNvPicPr preferRelativeResize="0"/>
          <p:nvPr/>
        </p:nvPicPr>
        <p:blipFill>
          <a:blip r:embed="rId3">
            <a:alphaModFix/>
          </a:blip>
          <a:stretch>
            <a:fillRect/>
          </a:stretch>
        </p:blipFill>
        <p:spPr>
          <a:xfrm>
            <a:off x="1318988" y="402128"/>
            <a:ext cx="6812427" cy="3089250"/>
          </a:xfrm>
          <a:prstGeom prst="rect">
            <a:avLst/>
          </a:prstGeom>
          <a:noFill/>
          <a:ln>
            <a:noFill/>
          </a:ln>
        </p:spPr>
      </p:pic>
      <p:sp>
        <p:nvSpPr>
          <p:cNvPr id="286" name="Google Shape;286;p23"/>
          <p:cNvSpPr txBox="1"/>
          <p:nvPr>
            <p:ph idx="4294967295" type="body"/>
          </p:nvPr>
        </p:nvSpPr>
        <p:spPr>
          <a:xfrm>
            <a:off x="5318875" y="4766975"/>
            <a:ext cx="3321300" cy="608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accent4"/>
                </a:solidFill>
              </a:rPr>
              <a:t>Credit: Kessie Zhang, towardsdatascience.com</a:t>
            </a:r>
            <a:endParaRPr sz="1200">
              <a:solidFill>
                <a:schemeClr val="accent4"/>
              </a:solidFill>
            </a:endParaRPr>
          </a:p>
          <a:p>
            <a:pPr indent="0" lvl="0" marL="0" rtl="0" algn="l">
              <a:spcBef>
                <a:spcPts val="0"/>
              </a:spcBef>
              <a:spcAft>
                <a:spcPts val="0"/>
              </a:spcAft>
              <a:buClr>
                <a:schemeClr val="dk1"/>
              </a:buClr>
              <a:buSzPts val="1100"/>
              <a:buFont typeface="Arial"/>
              <a:buNone/>
            </a:pPr>
            <a:r>
              <a:t/>
            </a:r>
            <a:endParaRPr sz="1200">
              <a:solidFill>
                <a:schemeClr val="accent4"/>
              </a:solidFill>
            </a:endParaRPr>
          </a:p>
          <a:p>
            <a:pPr indent="0" lvl="0" marL="0" rtl="0" algn="l">
              <a:spcBef>
                <a:spcPts val="0"/>
              </a:spcBef>
              <a:spcAft>
                <a:spcPts val="0"/>
              </a:spcAft>
              <a:buNone/>
            </a:pPr>
            <a:r>
              <a:t/>
            </a:r>
            <a:endParaRPr sz="1200">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4"/>
          <p:cNvSpPr txBox="1"/>
          <p:nvPr>
            <p:ph type="title"/>
          </p:nvPr>
        </p:nvSpPr>
        <p:spPr>
          <a:xfrm>
            <a:off x="1150400" y="1209750"/>
            <a:ext cx="3608400" cy="35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We’re in this     industry to be</a:t>
            </a:r>
            <a:endParaRPr sz="3000"/>
          </a:p>
        </p:txBody>
      </p:sp>
      <p:sp>
        <p:nvSpPr>
          <p:cNvPr id="292" name="Google Shape;292;p2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93" name="Google Shape;293;p24"/>
          <p:cNvPicPr preferRelativeResize="0"/>
          <p:nvPr/>
        </p:nvPicPr>
        <p:blipFill rotWithShape="1">
          <a:blip r:embed="rId3">
            <a:alphaModFix/>
          </a:blip>
          <a:srcRect b="0" l="11088" r="11096" t="0"/>
          <a:stretch/>
        </p:blipFill>
        <p:spPr>
          <a:xfrm rot="245">
            <a:off x="4758791" y="767546"/>
            <a:ext cx="4209600" cy="3608400"/>
          </a:xfrm>
          <a:prstGeom prst="hexagon">
            <a:avLst>
              <a:gd fmla="val 25831" name="adj"/>
              <a:gd fmla="val 115470" name="vf"/>
            </a:avLst>
          </a:prstGeom>
          <a:noFill/>
          <a:ln cap="flat" cmpd="sng" w="76200">
            <a:solidFill>
              <a:schemeClr val="accent4"/>
            </a:solidFill>
            <a:prstDash val="solid"/>
            <a:miter lim="8000"/>
            <a:headEnd len="sm" w="sm" type="none"/>
            <a:tailEnd len="sm" w="sm" type="none"/>
          </a:ln>
          <a:effectLst>
            <a:outerShdw blurRad="357188" rotWithShape="0" algn="bl" dir="5400000" dist="76200">
              <a:schemeClr val="lt1">
                <a:alpha val="50000"/>
              </a:schemeClr>
            </a:outerShdw>
          </a:effectLst>
        </p:spPr>
      </p:pic>
      <p:sp>
        <p:nvSpPr>
          <p:cNvPr id="294" name="Google Shape;294;p24"/>
          <p:cNvSpPr txBox="1"/>
          <p:nvPr>
            <p:ph idx="4294967295" type="ctrTitle"/>
          </p:nvPr>
        </p:nvSpPr>
        <p:spPr>
          <a:xfrm>
            <a:off x="0" y="2178525"/>
            <a:ext cx="5071200" cy="1107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i="1" lang="en" sz="8700">
                <a:solidFill>
                  <a:srgbClr val="C27BA0"/>
                </a:solidFill>
              </a:rPr>
              <a:t>POPULAR</a:t>
            </a:r>
            <a:endParaRPr i="1" sz="8700">
              <a:solidFill>
                <a:srgbClr val="C27BA0"/>
              </a:solidFill>
            </a:endParaRPr>
          </a:p>
        </p:txBody>
      </p:sp>
      <p:sp>
        <p:nvSpPr>
          <p:cNvPr id="295" name="Google Shape;295;p24"/>
          <p:cNvSpPr txBox="1"/>
          <p:nvPr>
            <p:ph idx="4294967295" type="body"/>
          </p:nvPr>
        </p:nvSpPr>
        <p:spPr>
          <a:xfrm>
            <a:off x="6604000" y="4766975"/>
            <a:ext cx="2036400" cy="608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accent4"/>
                </a:solidFill>
              </a:rPr>
              <a:t>Credit: Wallpaperflare.com</a:t>
            </a:r>
            <a:endParaRPr sz="1200">
              <a:solidFill>
                <a:schemeClr val="accent4"/>
              </a:solidFill>
            </a:endParaRPr>
          </a:p>
          <a:p>
            <a:pPr indent="0" lvl="0" marL="0" rtl="0" algn="l">
              <a:spcBef>
                <a:spcPts val="0"/>
              </a:spcBef>
              <a:spcAft>
                <a:spcPts val="0"/>
              </a:spcAft>
              <a:buClr>
                <a:schemeClr val="dk1"/>
              </a:buClr>
              <a:buSzPts val="1100"/>
              <a:buFont typeface="Arial"/>
              <a:buNone/>
            </a:pPr>
            <a:r>
              <a:t/>
            </a:r>
            <a:endParaRPr sz="1200">
              <a:solidFill>
                <a:schemeClr val="accent4"/>
              </a:solidFill>
            </a:endParaRPr>
          </a:p>
          <a:p>
            <a:pPr indent="0" lvl="0" marL="0" rtl="0" algn="l">
              <a:spcBef>
                <a:spcPts val="0"/>
              </a:spcBef>
              <a:spcAft>
                <a:spcPts val="0"/>
              </a:spcAft>
              <a:buNone/>
            </a:pPr>
            <a:r>
              <a:t/>
            </a:r>
            <a:endParaRPr sz="120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1" name="Google Shape;301;p25"/>
          <p:cNvSpPr/>
          <p:nvPr/>
        </p:nvSpPr>
        <p:spPr>
          <a:xfrm>
            <a:off x="2556255" y="346107"/>
            <a:ext cx="3558702" cy="4451288"/>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25"/>
          <p:cNvPicPr preferRelativeResize="0"/>
          <p:nvPr/>
        </p:nvPicPr>
        <p:blipFill>
          <a:blip r:embed="rId3">
            <a:alphaModFix/>
          </a:blip>
          <a:stretch>
            <a:fillRect/>
          </a:stretch>
        </p:blipFill>
        <p:spPr>
          <a:xfrm>
            <a:off x="2556237" y="1175750"/>
            <a:ext cx="3430474" cy="2792000"/>
          </a:xfrm>
          <a:prstGeom prst="rect">
            <a:avLst/>
          </a:prstGeom>
          <a:noFill/>
          <a:ln>
            <a:noFill/>
          </a:ln>
        </p:spPr>
      </p:pic>
      <p:sp>
        <p:nvSpPr>
          <p:cNvPr id="303" name="Google Shape;303;p25"/>
          <p:cNvSpPr txBox="1"/>
          <p:nvPr/>
        </p:nvSpPr>
        <p:spPr>
          <a:xfrm>
            <a:off x="6369400" y="1926575"/>
            <a:ext cx="2081400" cy="10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Inria Sans Light"/>
                <a:ea typeface="Inria Sans Light"/>
                <a:cs typeface="Inria Sans Light"/>
                <a:sym typeface="Inria Sans Light"/>
              </a:rPr>
              <a:t>Trait vs. Popularity </a:t>
            </a:r>
            <a:endParaRPr sz="3000">
              <a:solidFill>
                <a:srgbClr val="FFFFFF"/>
              </a:solidFill>
              <a:latin typeface="Inria Sans Light"/>
              <a:ea typeface="Inria Sans Light"/>
              <a:cs typeface="Inria Sans Light"/>
              <a:sym typeface="Inria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6"/>
          <p:cNvSpPr txBox="1"/>
          <p:nvPr>
            <p:ph type="ctrTitle"/>
          </p:nvPr>
        </p:nvSpPr>
        <p:spPr>
          <a:xfrm>
            <a:off x="1949550" y="2268000"/>
            <a:ext cx="7044000" cy="6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400"/>
              <a:t>What traits should I focus on?</a:t>
            </a:r>
            <a:endParaRPr sz="4400"/>
          </a:p>
        </p:txBody>
      </p:sp>
      <p:sp>
        <p:nvSpPr>
          <p:cNvPr id="309" name="Google Shape;309;p26"/>
          <p:cNvSpPr txBox="1"/>
          <p:nvPr/>
        </p:nvSpPr>
        <p:spPr>
          <a:xfrm>
            <a:off x="708350" y="2046300"/>
            <a:ext cx="908700" cy="1051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4800">
                <a:solidFill>
                  <a:schemeClr val="dk1"/>
                </a:solidFill>
                <a:latin typeface="Saira Semi Condensed"/>
                <a:ea typeface="Saira Semi Condensed"/>
                <a:cs typeface="Saira Semi Condensed"/>
                <a:sym typeface="Saira Semi Condensed"/>
              </a:rPr>
              <a:t>3</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15" name="Google Shape;315;p27"/>
          <p:cNvPicPr preferRelativeResize="0"/>
          <p:nvPr/>
        </p:nvPicPr>
        <p:blipFill>
          <a:blip r:embed="rId3">
            <a:alphaModFix/>
          </a:blip>
          <a:stretch>
            <a:fillRect/>
          </a:stretch>
        </p:blipFill>
        <p:spPr>
          <a:xfrm>
            <a:off x="1097875" y="0"/>
            <a:ext cx="4629145" cy="5143500"/>
          </a:xfrm>
          <a:prstGeom prst="rect">
            <a:avLst/>
          </a:prstGeom>
          <a:noFill/>
          <a:ln>
            <a:noFill/>
          </a:ln>
        </p:spPr>
      </p:pic>
      <p:sp>
        <p:nvSpPr>
          <p:cNvPr id="316" name="Google Shape;316;p27"/>
          <p:cNvSpPr txBox="1"/>
          <p:nvPr>
            <p:ph idx="4294967295" type="subTitle"/>
          </p:nvPr>
        </p:nvSpPr>
        <p:spPr>
          <a:xfrm>
            <a:off x="5872800" y="1914873"/>
            <a:ext cx="3271200" cy="210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a:solidFill>
                <a:schemeClr val="accent4"/>
              </a:solidFill>
            </a:endParaRPr>
          </a:p>
          <a:p>
            <a:pPr indent="0" lvl="0" marL="0" rtl="0" algn="l">
              <a:spcBef>
                <a:spcPts val="600"/>
              </a:spcBef>
              <a:spcAft>
                <a:spcPts val="0"/>
              </a:spcAft>
              <a:buNone/>
            </a:pPr>
            <a:r>
              <a:rPr lang="en" sz="2100"/>
              <a:t>Changing key won’t score you any brownie points with Spotify.</a:t>
            </a:r>
            <a:endParaRPr sz="2100"/>
          </a:p>
          <a:p>
            <a:pPr indent="0" lvl="0" marL="0" rtl="0" algn="l">
              <a:spcBef>
                <a:spcPts val="600"/>
              </a:spcBef>
              <a:spcAft>
                <a:spcPts val="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8"/>
          <p:cNvSpPr txBox="1"/>
          <p:nvPr>
            <p:ph type="ctrTitle"/>
          </p:nvPr>
        </p:nvSpPr>
        <p:spPr>
          <a:xfrm>
            <a:off x="1823925" y="2267550"/>
            <a:ext cx="7403700" cy="6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200"/>
              <a:t>I can’t seem to balance my traits!</a:t>
            </a:r>
            <a:endParaRPr sz="4200"/>
          </a:p>
        </p:txBody>
      </p:sp>
      <p:sp>
        <p:nvSpPr>
          <p:cNvPr id="322" name="Google Shape;322;p28"/>
          <p:cNvSpPr txBox="1"/>
          <p:nvPr/>
        </p:nvSpPr>
        <p:spPr>
          <a:xfrm>
            <a:off x="708350" y="2046300"/>
            <a:ext cx="908700" cy="1051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4800">
                <a:solidFill>
                  <a:schemeClr val="dk1"/>
                </a:solidFill>
                <a:latin typeface="Saira Semi Condensed"/>
                <a:ea typeface="Saira Semi Condensed"/>
                <a:cs typeface="Saira Semi Condensed"/>
                <a:sym typeface="Saira Semi Condensed"/>
              </a:rPr>
              <a:t>4</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28" name="Google Shape;328;p29"/>
          <p:cNvPicPr preferRelativeResize="0"/>
          <p:nvPr/>
        </p:nvPicPr>
        <p:blipFill>
          <a:blip r:embed="rId3">
            <a:alphaModFix/>
          </a:blip>
          <a:stretch>
            <a:fillRect/>
          </a:stretch>
        </p:blipFill>
        <p:spPr>
          <a:xfrm>
            <a:off x="3519600" y="172137"/>
            <a:ext cx="4754750" cy="4996075"/>
          </a:xfrm>
          <a:prstGeom prst="rect">
            <a:avLst/>
          </a:prstGeom>
          <a:noFill/>
          <a:ln>
            <a:noFill/>
          </a:ln>
        </p:spPr>
      </p:pic>
      <p:sp>
        <p:nvSpPr>
          <p:cNvPr id="329" name="Google Shape;329;p29"/>
          <p:cNvSpPr txBox="1"/>
          <p:nvPr>
            <p:ph idx="4294967295" type="title"/>
          </p:nvPr>
        </p:nvSpPr>
        <p:spPr>
          <a:xfrm>
            <a:off x="599675" y="1535650"/>
            <a:ext cx="3776400" cy="731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Trait </a:t>
            </a:r>
            <a:r>
              <a:rPr lang="en"/>
              <a:t>Correlation Heatmap</a:t>
            </a:r>
            <a:endParaRPr/>
          </a:p>
        </p:txBody>
      </p:sp>
      <p:sp>
        <p:nvSpPr>
          <p:cNvPr id="330" name="Google Shape;330;p29"/>
          <p:cNvSpPr txBox="1"/>
          <p:nvPr>
            <p:ph idx="4294967295" type="subTitle"/>
          </p:nvPr>
        </p:nvSpPr>
        <p:spPr>
          <a:xfrm>
            <a:off x="599675" y="2266750"/>
            <a:ext cx="3169500" cy="210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a:solidFill>
                <a:schemeClr val="accent4"/>
              </a:solidFill>
            </a:endParaRPr>
          </a:p>
          <a:p>
            <a:pPr indent="0" lvl="0" marL="0" rtl="0" algn="l">
              <a:spcBef>
                <a:spcPts val="600"/>
              </a:spcBef>
              <a:spcAft>
                <a:spcPts val="0"/>
              </a:spcAft>
              <a:buNone/>
            </a:pPr>
            <a:r>
              <a:rPr lang="en"/>
              <a:t>Dang, this map is looking pretty hot!!!</a:t>
            </a:r>
            <a:endParaRPr/>
          </a:p>
          <a:p>
            <a:pPr indent="0" lvl="0" marL="0" rtl="0" algn="l">
              <a:spcBef>
                <a:spcPts val="600"/>
              </a:spcBef>
              <a:spcAft>
                <a:spcPts val="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0"/>
          <p:cNvSpPr txBox="1"/>
          <p:nvPr>
            <p:ph idx="4294967295" type="subTitle"/>
          </p:nvPr>
        </p:nvSpPr>
        <p:spPr>
          <a:xfrm>
            <a:off x="1207775" y="1984148"/>
            <a:ext cx="3271200" cy="210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sz="2200">
              <a:solidFill>
                <a:schemeClr val="accent4"/>
              </a:solidFill>
            </a:endParaRPr>
          </a:p>
          <a:p>
            <a:pPr indent="0" lvl="0" marL="0" rtl="0" algn="l">
              <a:spcBef>
                <a:spcPts val="600"/>
              </a:spcBef>
              <a:spcAft>
                <a:spcPts val="0"/>
              </a:spcAft>
              <a:buNone/>
            </a:pPr>
            <a:r>
              <a:rPr lang="en" sz="2200"/>
              <a:t>If you want your song to have energy, you better get ready to get loud!</a:t>
            </a:r>
            <a:endParaRPr sz="2200"/>
          </a:p>
          <a:p>
            <a:pPr indent="0" lvl="0" marL="0" rtl="0" algn="l">
              <a:spcBef>
                <a:spcPts val="600"/>
              </a:spcBef>
              <a:spcAft>
                <a:spcPts val="600"/>
              </a:spcAft>
              <a:buNone/>
            </a:pPr>
            <a:r>
              <a:t/>
            </a:r>
            <a:endParaRPr/>
          </a:p>
        </p:txBody>
      </p:sp>
      <p:sp>
        <p:nvSpPr>
          <p:cNvPr id="336" name="Google Shape;336;p3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7" name="Google Shape;337;p30"/>
          <p:cNvSpPr txBox="1"/>
          <p:nvPr>
            <p:ph idx="4294967295" type="title"/>
          </p:nvPr>
        </p:nvSpPr>
        <p:spPr>
          <a:xfrm>
            <a:off x="1207775" y="1312300"/>
            <a:ext cx="3776400" cy="731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700"/>
              <a:t>Trait Comparison </a:t>
            </a:r>
            <a:endParaRPr sz="3700"/>
          </a:p>
        </p:txBody>
      </p:sp>
      <p:pic>
        <p:nvPicPr>
          <p:cNvPr id="338" name="Google Shape;338;p30"/>
          <p:cNvPicPr preferRelativeResize="0"/>
          <p:nvPr/>
        </p:nvPicPr>
        <p:blipFill>
          <a:blip r:embed="rId3">
            <a:alphaModFix/>
          </a:blip>
          <a:stretch>
            <a:fillRect/>
          </a:stretch>
        </p:blipFill>
        <p:spPr>
          <a:xfrm>
            <a:off x="4576325" y="408650"/>
            <a:ext cx="4334925" cy="432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3"/>
          <p:cNvSpPr txBox="1"/>
          <p:nvPr>
            <p:ph idx="4294967295" type="ctrTitle"/>
          </p:nvPr>
        </p:nvSpPr>
        <p:spPr>
          <a:xfrm>
            <a:off x="1277875" y="213850"/>
            <a:ext cx="3271200" cy="97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Background</a:t>
            </a:r>
            <a:endParaRPr sz="4800"/>
          </a:p>
        </p:txBody>
      </p:sp>
      <p:sp>
        <p:nvSpPr>
          <p:cNvPr id="206" name="Google Shape;206;p1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07" name="Google Shape;207;p13"/>
          <p:cNvPicPr preferRelativeResize="0"/>
          <p:nvPr/>
        </p:nvPicPr>
        <p:blipFill>
          <a:blip r:embed="rId3">
            <a:alphaModFix/>
          </a:blip>
          <a:stretch>
            <a:fillRect/>
          </a:stretch>
        </p:blipFill>
        <p:spPr>
          <a:xfrm>
            <a:off x="2332338" y="3023963"/>
            <a:ext cx="3090050" cy="1962182"/>
          </a:xfrm>
          <a:prstGeom prst="rect">
            <a:avLst/>
          </a:prstGeom>
          <a:noFill/>
          <a:ln>
            <a:noFill/>
          </a:ln>
        </p:spPr>
      </p:pic>
      <p:pic>
        <p:nvPicPr>
          <p:cNvPr id="208" name="Google Shape;208;p13"/>
          <p:cNvPicPr preferRelativeResize="0"/>
          <p:nvPr/>
        </p:nvPicPr>
        <p:blipFill>
          <a:blip r:embed="rId4">
            <a:alphaModFix/>
          </a:blip>
          <a:stretch>
            <a:fillRect/>
          </a:stretch>
        </p:blipFill>
        <p:spPr>
          <a:xfrm>
            <a:off x="635525" y="1293975"/>
            <a:ext cx="2434676" cy="1620372"/>
          </a:xfrm>
          <a:prstGeom prst="rect">
            <a:avLst/>
          </a:prstGeom>
          <a:noFill/>
          <a:ln>
            <a:noFill/>
          </a:ln>
        </p:spPr>
      </p:pic>
      <p:pic>
        <p:nvPicPr>
          <p:cNvPr id="209" name="Google Shape;209;p13"/>
          <p:cNvPicPr preferRelativeResize="0"/>
          <p:nvPr/>
        </p:nvPicPr>
        <p:blipFill>
          <a:blip r:embed="rId5">
            <a:alphaModFix/>
          </a:blip>
          <a:stretch>
            <a:fillRect/>
          </a:stretch>
        </p:blipFill>
        <p:spPr>
          <a:xfrm>
            <a:off x="3759875" y="1184342"/>
            <a:ext cx="2646739" cy="1752083"/>
          </a:xfrm>
          <a:prstGeom prst="rect">
            <a:avLst/>
          </a:prstGeom>
          <a:noFill/>
          <a:ln>
            <a:noFill/>
          </a:ln>
        </p:spPr>
      </p:pic>
      <p:pic>
        <p:nvPicPr>
          <p:cNvPr id="210" name="Google Shape;210;p13"/>
          <p:cNvPicPr preferRelativeResize="0"/>
          <p:nvPr/>
        </p:nvPicPr>
        <p:blipFill>
          <a:blip r:embed="rId6">
            <a:alphaModFix/>
          </a:blip>
          <a:stretch>
            <a:fillRect/>
          </a:stretch>
        </p:blipFill>
        <p:spPr>
          <a:xfrm>
            <a:off x="6592525" y="933100"/>
            <a:ext cx="2326224" cy="3487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1"/>
          <p:cNvSpPr txBox="1"/>
          <p:nvPr>
            <p:ph idx="4294967295" type="ctrTitle"/>
          </p:nvPr>
        </p:nvSpPr>
        <p:spPr>
          <a:xfrm>
            <a:off x="1587500" y="2086500"/>
            <a:ext cx="3271200" cy="97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800"/>
              <a:t>Results</a:t>
            </a:r>
            <a:endParaRPr sz="6800"/>
          </a:p>
        </p:txBody>
      </p:sp>
      <p:sp>
        <p:nvSpPr>
          <p:cNvPr id="344" name="Google Shape;344;p3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45" name="Google Shape;345;p31"/>
          <p:cNvGrpSpPr/>
          <p:nvPr/>
        </p:nvGrpSpPr>
        <p:grpSpPr>
          <a:xfrm rot="10800000">
            <a:off x="5767628" y="1976902"/>
            <a:ext cx="1659585" cy="1189692"/>
            <a:chOff x="291713" y="847485"/>
            <a:chExt cx="489987" cy="351315"/>
          </a:xfrm>
        </p:grpSpPr>
        <p:sp>
          <p:nvSpPr>
            <p:cNvPr id="346" name="Google Shape;346;p31"/>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357188"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8" name="Google Shape;348;p31"/>
          <p:cNvPicPr preferRelativeResize="0"/>
          <p:nvPr/>
        </p:nvPicPr>
        <p:blipFill>
          <a:blip r:embed="rId3">
            <a:alphaModFix/>
          </a:blip>
          <a:stretch>
            <a:fillRect/>
          </a:stretch>
        </p:blipFill>
        <p:spPr>
          <a:xfrm>
            <a:off x="5767625" y="2098112"/>
            <a:ext cx="947276" cy="947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type="title"/>
          </p:nvPr>
        </p:nvSpPr>
        <p:spPr>
          <a:xfrm>
            <a:off x="2779600" y="181475"/>
            <a:ext cx="45636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 “Perfect” Song</a:t>
            </a:r>
            <a:endParaRPr/>
          </a:p>
        </p:txBody>
      </p:sp>
      <p:graphicFrame>
        <p:nvGraphicFramePr>
          <p:cNvPr id="354" name="Google Shape;354;p32"/>
          <p:cNvGraphicFramePr/>
          <p:nvPr/>
        </p:nvGraphicFramePr>
        <p:xfrm>
          <a:off x="1398375" y="743306"/>
          <a:ext cx="3000000" cy="3000000"/>
        </p:xfrm>
        <a:graphic>
          <a:graphicData uri="http://schemas.openxmlformats.org/drawingml/2006/table">
            <a:tbl>
              <a:tblPr>
                <a:noFill/>
                <a:tableStyleId>{2DDE278F-F372-498E-9D62-B37C7CE4144C}</a:tableStyleId>
              </a:tblPr>
              <a:tblGrid>
                <a:gridCol w="2173975"/>
                <a:gridCol w="2173975"/>
                <a:gridCol w="2173975"/>
              </a:tblGrid>
              <a:tr h="530975">
                <a:tc>
                  <a:txBody>
                    <a:bodyPr/>
                    <a:lstStyle/>
                    <a:p>
                      <a:pPr indent="0" lvl="0" marL="0" rtl="0" algn="l">
                        <a:spcBef>
                          <a:spcPts val="0"/>
                        </a:spcBef>
                        <a:spcAft>
                          <a:spcPts val="0"/>
                        </a:spcAft>
                        <a:buNone/>
                      </a:pPr>
                      <a:r>
                        <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lang="en">
                          <a:solidFill>
                            <a:schemeClr val="accent4"/>
                          </a:solidFill>
                          <a:latin typeface="Inria Sans Light"/>
                          <a:ea typeface="Inria Sans Light"/>
                          <a:cs typeface="Inria Sans Light"/>
                          <a:sym typeface="Inria Sans Light"/>
                        </a:rPr>
                        <a:t>Desired Value</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lang="en">
                          <a:solidFill>
                            <a:schemeClr val="accent4"/>
                          </a:solidFill>
                          <a:latin typeface="Inria Sans Light"/>
                          <a:ea typeface="Inria Sans Light"/>
                          <a:cs typeface="Inria Sans Light"/>
                          <a:sym typeface="Inria Sans Light"/>
                        </a:rPr>
                        <a:t>Importance</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Accousticness</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0.0146</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Highest</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Danceability</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0.9637</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Medium</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 Energy</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0.8354</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High</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Instrumentalness</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0.9957 (~0.15)</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Medium</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Liveness</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0.0263</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Low</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Loudness</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-54.376</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High</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Valence</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0.0007 (~0.35)</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Lowest</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bl>
          </a:graphicData>
        </a:graphic>
      </p:graphicFrame>
      <p:sp>
        <p:nvSpPr>
          <p:cNvPr id="355" name="Google Shape;355;p32"/>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3"/>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Lifespan of a Song</a:t>
            </a:r>
            <a:endParaRPr/>
          </a:p>
        </p:txBody>
      </p:sp>
      <p:sp>
        <p:nvSpPr>
          <p:cNvPr id="361" name="Google Shape;361;p3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62" name="Google Shape;362;p33"/>
          <p:cNvGrpSpPr/>
          <p:nvPr/>
        </p:nvGrpSpPr>
        <p:grpSpPr>
          <a:xfrm>
            <a:off x="102988" y="2354550"/>
            <a:ext cx="8938017" cy="669214"/>
            <a:chOff x="0" y="1646975"/>
            <a:chExt cx="8938017" cy="669214"/>
          </a:xfrm>
        </p:grpSpPr>
        <p:sp>
          <p:nvSpPr>
            <p:cNvPr id="363" name="Google Shape;363;p33"/>
            <p:cNvSpPr/>
            <p:nvPr/>
          </p:nvSpPr>
          <p:spPr>
            <a:xfrm>
              <a:off x="5632317" y="1646975"/>
              <a:ext cx="3305700" cy="6690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aira Semi Condensed"/>
                  <a:ea typeface="Saira Semi Condensed"/>
                  <a:cs typeface="Saira Semi Condensed"/>
                  <a:sym typeface="Saira Semi Condensed"/>
                </a:rPr>
                <a:t>60+ years old</a:t>
              </a:r>
              <a:endParaRPr>
                <a:solidFill>
                  <a:schemeClr val="lt1"/>
                </a:solidFill>
                <a:latin typeface="Saira Semi Condensed"/>
                <a:ea typeface="Saira Semi Condensed"/>
                <a:cs typeface="Saira Semi Condensed"/>
                <a:sym typeface="Saira Semi Condensed"/>
              </a:endParaRPr>
            </a:p>
          </p:txBody>
        </p:sp>
        <p:sp>
          <p:nvSpPr>
            <p:cNvPr id="364" name="Google Shape;364;p33"/>
            <p:cNvSpPr/>
            <p:nvPr/>
          </p:nvSpPr>
          <p:spPr>
            <a:xfrm>
              <a:off x="0" y="1647189"/>
              <a:ext cx="3546900" cy="669000"/>
            </a:xfrm>
            <a:prstGeom prst="homePlat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aira Semi Condensed"/>
                  <a:ea typeface="Saira Semi Condensed"/>
                  <a:cs typeface="Saira Semi Condensed"/>
                  <a:sym typeface="Saira Semi Condensed"/>
                </a:rPr>
                <a:t>1-5 years old</a:t>
              </a:r>
              <a:endParaRPr>
                <a:solidFill>
                  <a:schemeClr val="lt1"/>
                </a:solidFill>
                <a:latin typeface="Saira Semi Condensed"/>
                <a:ea typeface="Saira Semi Condensed"/>
                <a:cs typeface="Saira Semi Condensed"/>
                <a:sym typeface="Saira Semi Condensed"/>
              </a:endParaRPr>
            </a:p>
          </p:txBody>
        </p:sp>
        <p:sp>
          <p:nvSpPr>
            <p:cNvPr id="365" name="Google Shape;365;p33"/>
            <p:cNvSpPr/>
            <p:nvPr/>
          </p:nvSpPr>
          <p:spPr>
            <a:xfrm>
              <a:off x="2944204" y="1646975"/>
              <a:ext cx="3305700" cy="6690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aira Semi Condensed"/>
                  <a:ea typeface="Saira Semi Condensed"/>
                  <a:cs typeface="Saira Semi Condensed"/>
                  <a:sym typeface="Saira Semi Condensed"/>
                </a:rPr>
                <a:t>5-60 years old</a:t>
              </a:r>
              <a:endParaRPr>
                <a:solidFill>
                  <a:schemeClr val="lt1"/>
                </a:solidFill>
                <a:latin typeface="Saira Semi Condensed"/>
                <a:ea typeface="Saira Semi Condensed"/>
                <a:cs typeface="Saira Semi Condensed"/>
                <a:sym typeface="Saira Semi Condensed"/>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4"/>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Tips and Prioritization </a:t>
            </a:r>
            <a:endParaRPr/>
          </a:p>
        </p:txBody>
      </p:sp>
      <p:sp>
        <p:nvSpPr>
          <p:cNvPr id="371" name="Google Shape;371;p34"/>
          <p:cNvSpPr txBox="1"/>
          <p:nvPr>
            <p:ph idx="1" type="body"/>
          </p:nvPr>
        </p:nvSpPr>
        <p:spPr>
          <a:xfrm>
            <a:off x="1207850" y="1430150"/>
            <a:ext cx="6137700" cy="30339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For more energy, pump up loudness </a:t>
            </a:r>
            <a:endParaRPr/>
          </a:p>
          <a:p>
            <a:pPr indent="0" lvl="0" marL="457200" rtl="0" algn="l">
              <a:spcBef>
                <a:spcPts val="600"/>
              </a:spcBef>
              <a:spcAft>
                <a:spcPts val="0"/>
              </a:spcAft>
              <a:buNone/>
            </a:pPr>
            <a:r>
              <a:rPr lang="en"/>
              <a:t>between -20 dB to -10 dB</a:t>
            </a:r>
            <a:endParaRPr/>
          </a:p>
          <a:p>
            <a:pPr indent="0" lvl="0" marL="457200" rtl="0" algn="l">
              <a:spcBef>
                <a:spcPts val="600"/>
              </a:spcBef>
              <a:spcAft>
                <a:spcPts val="0"/>
              </a:spcAft>
              <a:buNone/>
            </a:pPr>
            <a:r>
              <a:t/>
            </a:r>
            <a:endParaRPr/>
          </a:p>
          <a:p>
            <a:pPr indent="-342900" lvl="0" marL="457200" rtl="0" algn="l">
              <a:spcBef>
                <a:spcPts val="600"/>
              </a:spcBef>
              <a:spcAft>
                <a:spcPts val="0"/>
              </a:spcAft>
              <a:buSzPts val="1800"/>
              <a:buChar char="⬥"/>
            </a:pPr>
            <a:r>
              <a:rPr lang="en"/>
              <a:t>Don’t upload simple voice-only songs!</a:t>
            </a:r>
            <a:endParaRPr/>
          </a:p>
          <a:p>
            <a:pPr indent="0" lvl="0" marL="457200" rtl="0" algn="l">
              <a:spcBef>
                <a:spcPts val="600"/>
              </a:spcBef>
              <a:spcAft>
                <a:spcPts val="0"/>
              </a:spcAft>
              <a:buNone/>
            </a:pPr>
            <a:r>
              <a:t/>
            </a:r>
            <a:endParaRPr/>
          </a:p>
          <a:p>
            <a:pPr indent="-342900" lvl="0" marL="457200" rtl="0" algn="l">
              <a:spcBef>
                <a:spcPts val="600"/>
              </a:spcBef>
              <a:spcAft>
                <a:spcPts val="0"/>
              </a:spcAft>
              <a:buSzPts val="1800"/>
              <a:buChar char="⬥"/>
            </a:pPr>
            <a:r>
              <a:rPr lang="en"/>
              <a:t>Release songs on Fridays or Sundays</a:t>
            </a:r>
            <a:endParaRPr sz="1100">
              <a:solidFill>
                <a:srgbClr val="000000"/>
              </a:solidFill>
              <a:latin typeface="Arial"/>
              <a:ea typeface="Arial"/>
              <a:cs typeface="Arial"/>
              <a:sym typeface="Arial"/>
            </a:endParaRPr>
          </a:p>
          <a:p>
            <a:pPr indent="0" lvl="0" marL="0" rtl="0" algn="l">
              <a:spcBef>
                <a:spcPts val="600"/>
              </a:spcBef>
              <a:spcAft>
                <a:spcPts val="0"/>
              </a:spcAft>
              <a:buNone/>
            </a:pPr>
            <a:r>
              <a:t/>
            </a:r>
            <a:endParaRPr/>
          </a:p>
          <a:p>
            <a:pPr indent="457200" lvl="0" marL="0" rtl="0" algn="l">
              <a:spcBef>
                <a:spcPts val="600"/>
              </a:spcBef>
              <a:spcAft>
                <a:spcPts val="0"/>
              </a:spcAft>
              <a:buNone/>
            </a:pPr>
            <a:r>
              <a:t/>
            </a:r>
            <a:endParaRPr/>
          </a:p>
          <a:p>
            <a:pPr indent="457200" lvl="0" marL="0" rtl="0" algn="l">
              <a:spcBef>
                <a:spcPts val="600"/>
              </a:spcBef>
              <a:spcAft>
                <a:spcPts val="0"/>
              </a:spcAft>
              <a:buNone/>
            </a:pPr>
            <a:r>
              <a:t/>
            </a:r>
            <a:endParaRPr/>
          </a:p>
          <a:p>
            <a:pPr indent="0" lvl="0" marL="0" rtl="0" algn="l">
              <a:spcBef>
                <a:spcPts val="600"/>
              </a:spcBef>
              <a:spcAft>
                <a:spcPts val="600"/>
              </a:spcAft>
              <a:buNone/>
            </a:pPr>
            <a:r>
              <a:t/>
            </a:r>
            <a:endParaRPr/>
          </a:p>
        </p:txBody>
      </p:sp>
      <p:sp>
        <p:nvSpPr>
          <p:cNvPr id="372" name="Google Shape;372;p3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5"/>
          <p:cNvSpPr txBox="1"/>
          <p:nvPr>
            <p:ph type="ctrTitle"/>
          </p:nvPr>
        </p:nvSpPr>
        <p:spPr>
          <a:xfrm>
            <a:off x="1823925" y="1991825"/>
            <a:ext cx="69291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500"/>
              <a:t>Thank you!</a:t>
            </a:r>
            <a:endParaRPr sz="5500"/>
          </a:p>
        </p:txBody>
      </p:sp>
      <p:sp>
        <p:nvSpPr>
          <p:cNvPr id="378" name="Google Shape;378;p35"/>
          <p:cNvSpPr txBox="1"/>
          <p:nvPr>
            <p:ph type="ctrTitle"/>
          </p:nvPr>
        </p:nvSpPr>
        <p:spPr>
          <a:xfrm>
            <a:off x="1874575" y="2950450"/>
            <a:ext cx="6634200" cy="64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000"/>
              <a:t>Good luck on your next album drop :)</a:t>
            </a:r>
            <a:endParaRPr sz="1600"/>
          </a:p>
        </p:txBody>
      </p:sp>
      <p:pic>
        <p:nvPicPr>
          <p:cNvPr descr="Emoji, face, headphones, listen, music, sing icon - Download on Iconfinder" id="379" name="Google Shape;379;p35"/>
          <p:cNvPicPr preferRelativeResize="0"/>
          <p:nvPr/>
        </p:nvPicPr>
        <p:blipFill>
          <a:blip r:embed="rId3">
            <a:alphaModFix/>
          </a:blip>
          <a:stretch>
            <a:fillRect/>
          </a:stretch>
        </p:blipFill>
        <p:spPr>
          <a:xfrm>
            <a:off x="570075" y="2109913"/>
            <a:ext cx="923675" cy="923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4"/>
          <p:cNvSpPr txBox="1"/>
          <p:nvPr>
            <p:ph idx="4294967295" type="ctrTitle"/>
          </p:nvPr>
        </p:nvSpPr>
        <p:spPr>
          <a:xfrm>
            <a:off x="1207850" y="724200"/>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6"/>
                </a:solidFill>
              </a:rPr>
              <a:t>$500,000-$2,000,000</a:t>
            </a:r>
            <a:endParaRPr sz="4800">
              <a:solidFill>
                <a:schemeClr val="accent6"/>
              </a:solidFill>
            </a:endParaRPr>
          </a:p>
        </p:txBody>
      </p:sp>
      <p:sp>
        <p:nvSpPr>
          <p:cNvPr id="216" name="Google Shape;216;p14"/>
          <p:cNvSpPr txBox="1"/>
          <p:nvPr>
            <p:ph idx="4294967295" type="subTitle"/>
          </p:nvPr>
        </p:nvSpPr>
        <p:spPr>
          <a:xfrm>
            <a:off x="1207850" y="1411308"/>
            <a:ext cx="7250400" cy="4632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To release new album</a:t>
            </a:r>
            <a:endParaRPr sz="2400"/>
          </a:p>
        </p:txBody>
      </p:sp>
      <p:sp>
        <p:nvSpPr>
          <p:cNvPr id="217" name="Google Shape;217;p14"/>
          <p:cNvSpPr txBox="1"/>
          <p:nvPr>
            <p:ph idx="4294967295" type="ctrTitle"/>
          </p:nvPr>
        </p:nvSpPr>
        <p:spPr>
          <a:xfrm>
            <a:off x="1207850" y="1963068"/>
            <a:ext cx="7250400" cy="8949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4"/>
                </a:solidFill>
              </a:rPr>
              <a:t>Years of Time, Effort, $</a:t>
            </a:r>
            <a:endParaRPr sz="4800">
              <a:solidFill>
                <a:schemeClr val="accent4"/>
              </a:solidFill>
            </a:endParaRPr>
          </a:p>
        </p:txBody>
      </p:sp>
      <p:sp>
        <p:nvSpPr>
          <p:cNvPr id="218" name="Google Shape;218;p14"/>
          <p:cNvSpPr txBox="1"/>
          <p:nvPr>
            <p:ph idx="4294967295" type="subTitle"/>
          </p:nvPr>
        </p:nvSpPr>
        <p:spPr>
          <a:xfrm>
            <a:off x="1207850" y="2660726"/>
            <a:ext cx="7250400" cy="4632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In making a popular album</a:t>
            </a:r>
            <a:endParaRPr sz="2400"/>
          </a:p>
        </p:txBody>
      </p:sp>
      <p:sp>
        <p:nvSpPr>
          <p:cNvPr id="219" name="Google Shape;219;p14"/>
          <p:cNvSpPr txBox="1"/>
          <p:nvPr>
            <p:ph idx="4294967295" type="ctrTitle"/>
          </p:nvPr>
        </p:nvSpPr>
        <p:spPr>
          <a:xfrm>
            <a:off x="1124100" y="3352672"/>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6"/>
                </a:solidFill>
              </a:rPr>
              <a:t>$11+ billion</a:t>
            </a:r>
            <a:endParaRPr sz="4800">
              <a:solidFill>
                <a:schemeClr val="accent6"/>
              </a:solidFill>
            </a:endParaRPr>
          </a:p>
        </p:txBody>
      </p:sp>
      <p:sp>
        <p:nvSpPr>
          <p:cNvPr id="220" name="Google Shape;220;p14"/>
          <p:cNvSpPr txBox="1"/>
          <p:nvPr>
            <p:ph idx="4294967295" type="subTitle"/>
          </p:nvPr>
        </p:nvSpPr>
        <p:spPr>
          <a:xfrm>
            <a:off x="1124100" y="4122605"/>
            <a:ext cx="7250400" cy="4632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Revenue from US Music Industry</a:t>
            </a:r>
            <a:endParaRPr sz="2400"/>
          </a:p>
        </p:txBody>
      </p:sp>
      <p:sp>
        <p:nvSpPr>
          <p:cNvPr id="221" name="Google Shape;221;p1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2" name="Google Shape;222;p14"/>
          <p:cNvSpPr txBox="1"/>
          <p:nvPr>
            <p:ph idx="4294967295" type="body"/>
          </p:nvPr>
        </p:nvSpPr>
        <p:spPr>
          <a:xfrm>
            <a:off x="5318875" y="4766975"/>
            <a:ext cx="3321300" cy="608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accent4"/>
                </a:solidFill>
              </a:rPr>
              <a:t>Credit: Stop the Breaks, “How Much Do Record Labels Spend On Marketing Their Artists”</a:t>
            </a:r>
            <a:endParaRPr sz="1200">
              <a:solidFill>
                <a:schemeClr val="accent4"/>
              </a:solidFill>
            </a:endParaRPr>
          </a:p>
          <a:p>
            <a:pPr indent="0" lvl="0" marL="0" rtl="0" algn="l">
              <a:spcBef>
                <a:spcPts val="0"/>
              </a:spcBef>
              <a:spcAft>
                <a:spcPts val="0"/>
              </a:spcAft>
              <a:buNone/>
            </a:pPr>
            <a:r>
              <a:t/>
            </a:r>
            <a:endParaRPr sz="1200">
              <a:solidFill>
                <a:schemeClr val="accent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6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5"/>
          <p:cNvSpPr txBox="1"/>
          <p:nvPr>
            <p:ph idx="4294967295" type="ctrTitle"/>
          </p:nvPr>
        </p:nvSpPr>
        <p:spPr>
          <a:xfrm>
            <a:off x="998250" y="710750"/>
            <a:ext cx="4326600" cy="97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Target Group:</a:t>
            </a:r>
            <a:endParaRPr sz="6000"/>
          </a:p>
        </p:txBody>
      </p:sp>
      <p:sp>
        <p:nvSpPr>
          <p:cNvPr id="228" name="Google Shape;228;p15"/>
          <p:cNvSpPr txBox="1"/>
          <p:nvPr>
            <p:ph idx="4294967295" type="subTitle"/>
          </p:nvPr>
        </p:nvSpPr>
        <p:spPr>
          <a:xfrm>
            <a:off x="1176950" y="1681250"/>
            <a:ext cx="3695700" cy="330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a:solidFill>
                <a:schemeClr val="accent4"/>
              </a:solidFill>
            </a:endParaRPr>
          </a:p>
          <a:p>
            <a:pPr indent="0" lvl="0" marL="0" rtl="0" algn="l">
              <a:spcBef>
                <a:spcPts val="600"/>
              </a:spcBef>
              <a:spcAft>
                <a:spcPts val="0"/>
              </a:spcAft>
              <a:buClr>
                <a:schemeClr val="dk1"/>
              </a:buClr>
              <a:buSzPts val="1100"/>
              <a:buFont typeface="Arial"/>
              <a:buNone/>
            </a:pPr>
            <a:r>
              <a:rPr lang="en"/>
              <a:t>Marco’s Brother: </a:t>
            </a:r>
            <a:endParaRPr/>
          </a:p>
          <a:p>
            <a:pPr indent="0" lvl="0" marL="0" rtl="0" algn="l">
              <a:spcBef>
                <a:spcPts val="600"/>
              </a:spcBef>
              <a:spcAft>
                <a:spcPts val="0"/>
              </a:spcAft>
              <a:buClr>
                <a:schemeClr val="dk1"/>
              </a:buClr>
              <a:buSzPts val="1100"/>
              <a:buFont typeface="Arial"/>
              <a:buNone/>
            </a:pPr>
            <a:r>
              <a:rPr lang="en"/>
              <a:t>Franco Tortolani</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Go listen!</a:t>
            </a:r>
            <a:endParaRPr/>
          </a:p>
          <a:p>
            <a:pPr indent="0" lvl="0" marL="0" rtl="0" algn="l">
              <a:spcBef>
                <a:spcPts val="600"/>
              </a:spcBef>
              <a:spcAft>
                <a:spcPts val="0"/>
              </a:spcAft>
              <a:buClr>
                <a:schemeClr val="dk1"/>
              </a:buClr>
              <a:buSzPts val="1100"/>
              <a:buFont typeface="Arial"/>
              <a:buNone/>
            </a:pPr>
            <a:r>
              <a:rPr lang="en"/>
              <a:t>Youtube: FrancoMusicOficial </a:t>
            </a:r>
            <a:endParaRPr/>
          </a:p>
          <a:p>
            <a:pPr indent="0" lvl="0" marL="0" rtl="0" algn="l">
              <a:spcBef>
                <a:spcPts val="600"/>
              </a:spcBef>
              <a:spcAft>
                <a:spcPts val="600"/>
              </a:spcAft>
              <a:buClr>
                <a:schemeClr val="dk1"/>
              </a:buClr>
              <a:buSzPts val="1100"/>
              <a:buFont typeface="Arial"/>
              <a:buNone/>
            </a:pPr>
            <a:r>
              <a:t/>
            </a:r>
            <a:endParaRPr/>
          </a:p>
        </p:txBody>
      </p:sp>
      <p:sp>
        <p:nvSpPr>
          <p:cNvPr id="229" name="Google Shape;229;p1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30" name="Google Shape;230;p15"/>
          <p:cNvPicPr preferRelativeResize="0"/>
          <p:nvPr/>
        </p:nvPicPr>
        <p:blipFill rotWithShape="1">
          <a:blip r:embed="rId3">
            <a:alphaModFix/>
          </a:blip>
          <a:srcRect b="7475" l="0" r="0" t="7475"/>
          <a:stretch/>
        </p:blipFill>
        <p:spPr>
          <a:xfrm>
            <a:off x="5202350" y="1144075"/>
            <a:ext cx="3442800" cy="2951100"/>
          </a:xfrm>
          <a:prstGeom prst="hexagon">
            <a:avLst>
              <a:gd fmla="val 25093" name="adj"/>
              <a:gd fmla="val 115470" name="vf"/>
            </a:avLst>
          </a:prstGeom>
          <a:noFill/>
          <a:ln cap="flat" cmpd="sng" w="76200">
            <a:solidFill>
              <a:schemeClr val="accent4"/>
            </a:solidFill>
            <a:prstDash val="solid"/>
            <a:miter lim="8000"/>
            <a:headEnd len="sm" w="sm" type="none"/>
            <a:tailEnd len="sm" w="sm" type="none"/>
          </a:ln>
          <a:effectLst>
            <a:outerShdw blurRad="357188" rotWithShape="0" algn="bl" dir="5400000" dist="76200">
              <a:schemeClr val="lt1">
                <a:alpha val="50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6" name="Google Shape;236;p16"/>
          <p:cNvSpPr txBox="1"/>
          <p:nvPr>
            <p:ph idx="4294967295" type="ctrTitle"/>
          </p:nvPr>
        </p:nvSpPr>
        <p:spPr>
          <a:xfrm>
            <a:off x="2536650" y="1527125"/>
            <a:ext cx="4070700" cy="228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600"/>
              <a:t>How do we help artists maximize the popularity of their songs?</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7"/>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 Data Set</a:t>
            </a:r>
            <a:endParaRPr/>
          </a:p>
        </p:txBody>
      </p:sp>
      <p:sp>
        <p:nvSpPr>
          <p:cNvPr id="242" name="Google Shape;242;p17"/>
          <p:cNvSpPr txBox="1"/>
          <p:nvPr>
            <p:ph idx="1" type="body"/>
          </p:nvPr>
        </p:nvSpPr>
        <p:spPr>
          <a:xfrm>
            <a:off x="1242000" y="1386600"/>
            <a:ext cx="6660000" cy="3199200"/>
          </a:xfrm>
          <a:prstGeom prst="rect">
            <a:avLst/>
          </a:prstGeom>
        </p:spPr>
        <p:txBody>
          <a:bodyPr anchorCtr="0" anchor="t" bIns="0" lIns="0" spcFirstLastPara="1" rIns="0" wrap="square" tIns="0">
            <a:noAutofit/>
          </a:bodyPr>
          <a:lstStyle/>
          <a:p>
            <a:pPr indent="-412750" lvl="0" marL="457200" rtl="0" algn="l">
              <a:spcBef>
                <a:spcPts val="0"/>
              </a:spcBef>
              <a:spcAft>
                <a:spcPts val="0"/>
              </a:spcAft>
              <a:buSzPts val="2900"/>
              <a:buChar char="-"/>
            </a:pPr>
            <a:r>
              <a:rPr b="1" lang="en" sz="2900"/>
              <a:t>Popularity</a:t>
            </a:r>
            <a:endParaRPr b="1" sz="2900"/>
          </a:p>
          <a:p>
            <a:pPr indent="-412750" lvl="0" marL="457200" rtl="0" algn="l">
              <a:spcBef>
                <a:spcPts val="0"/>
              </a:spcBef>
              <a:spcAft>
                <a:spcPts val="0"/>
              </a:spcAft>
              <a:buSzPts val="2900"/>
              <a:buChar char="-"/>
            </a:pPr>
            <a:r>
              <a:rPr b="1" lang="en" sz="2900"/>
              <a:t>Danceability</a:t>
            </a:r>
            <a:endParaRPr b="1" sz="2900"/>
          </a:p>
          <a:p>
            <a:pPr indent="-412750" lvl="0" marL="457200" rtl="0" algn="l">
              <a:spcBef>
                <a:spcPts val="0"/>
              </a:spcBef>
              <a:spcAft>
                <a:spcPts val="0"/>
              </a:spcAft>
              <a:buSzPts val="2900"/>
              <a:buChar char="-"/>
            </a:pPr>
            <a:r>
              <a:rPr b="1" lang="en" sz="2900"/>
              <a:t>Energy</a:t>
            </a:r>
            <a:endParaRPr b="1" sz="2900"/>
          </a:p>
          <a:p>
            <a:pPr indent="-412750" lvl="0" marL="457200" rtl="0" algn="l">
              <a:spcBef>
                <a:spcPts val="0"/>
              </a:spcBef>
              <a:spcAft>
                <a:spcPts val="0"/>
              </a:spcAft>
              <a:buSzPts val="2900"/>
              <a:buChar char="-"/>
            </a:pPr>
            <a:r>
              <a:rPr b="1" lang="en" sz="2900"/>
              <a:t>Instrumentalness</a:t>
            </a:r>
            <a:endParaRPr b="1" sz="2900"/>
          </a:p>
          <a:p>
            <a:pPr indent="-412750" lvl="0" marL="457200" rtl="0" algn="l">
              <a:spcBef>
                <a:spcPts val="0"/>
              </a:spcBef>
              <a:spcAft>
                <a:spcPts val="0"/>
              </a:spcAft>
              <a:buSzPts val="2900"/>
              <a:buChar char="-"/>
            </a:pPr>
            <a:r>
              <a:rPr b="1" lang="en" sz="2900"/>
              <a:t>Liveness</a:t>
            </a:r>
            <a:endParaRPr b="1" sz="2900"/>
          </a:p>
          <a:p>
            <a:pPr indent="-412750" lvl="0" marL="457200" rtl="0" algn="l">
              <a:spcBef>
                <a:spcPts val="0"/>
              </a:spcBef>
              <a:spcAft>
                <a:spcPts val="0"/>
              </a:spcAft>
              <a:buSzPts val="2900"/>
              <a:buChar char="-"/>
            </a:pPr>
            <a:r>
              <a:rPr b="1" lang="en" sz="2900"/>
              <a:t>Speechiness</a:t>
            </a:r>
            <a:endParaRPr b="1" sz="2900"/>
          </a:p>
          <a:p>
            <a:pPr indent="-412750" lvl="0" marL="457200" rtl="0" algn="l">
              <a:spcBef>
                <a:spcPts val="0"/>
              </a:spcBef>
              <a:spcAft>
                <a:spcPts val="0"/>
              </a:spcAft>
              <a:buSzPts val="2900"/>
              <a:buChar char="-"/>
            </a:pPr>
            <a:r>
              <a:rPr b="1" lang="en" sz="2900"/>
              <a:t>Valence</a:t>
            </a:r>
            <a:endParaRPr b="1" sz="2900"/>
          </a:p>
          <a:p>
            <a:pPr indent="-412750" lvl="0" marL="457200" rtl="0" algn="l">
              <a:spcBef>
                <a:spcPts val="0"/>
              </a:spcBef>
              <a:spcAft>
                <a:spcPts val="0"/>
              </a:spcAft>
              <a:buSzPts val="2900"/>
              <a:buChar char="-"/>
            </a:pPr>
            <a:r>
              <a:rPr b="1" lang="en" sz="2900"/>
              <a:t>Year</a:t>
            </a:r>
            <a:endParaRPr b="1" sz="2900"/>
          </a:p>
        </p:txBody>
      </p:sp>
      <p:sp>
        <p:nvSpPr>
          <p:cNvPr id="243" name="Google Shape;243;p1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10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10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1000"/>
                                        <p:tgtEl>
                                          <p:spTgt spid="2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animEffect filter="fade" transition="in">
                                      <p:cBhvr>
                                        <p:cTn dur="1000"/>
                                        <p:tgtEl>
                                          <p:spTgt spid="2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animEffect filter="fade" transition="in">
                                      <p:cBhvr>
                                        <p:cTn dur="1000"/>
                                        <p:tgtEl>
                                          <p:spTgt spid="2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animEffect filter="fade" transition="in">
                                      <p:cBhvr>
                                        <p:cTn dur="1000"/>
                                        <p:tgtEl>
                                          <p:spTgt spid="2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6" st="6"/>
                                            </p:txEl>
                                          </p:spTgt>
                                        </p:tgtEl>
                                        <p:attrNameLst>
                                          <p:attrName>style.visibility</p:attrName>
                                        </p:attrNameLst>
                                      </p:cBhvr>
                                      <p:to>
                                        <p:strVal val="visible"/>
                                      </p:to>
                                    </p:set>
                                    <p:animEffect filter="fade" transition="in">
                                      <p:cBhvr>
                                        <p:cTn dur="1000"/>
                                        <p:tgtEl>
                                          <p:spTgt spid="2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7" st="7"/>
                                            </p:txEl>
                                          </p:spTgt>
                                        </p:tgtEl>
                                        <p:attrNameLst>
                                          <p:attrName>style.visibility</p:attrName>
                                        </p:attrNameLst>
                                      </p:cBhvr>
                                      <p:to>
                                        <p:strVal val="visible"/>
                                      </p:to>
                                    </p:set>
                                    <p:animEffect filter="fade" transition="in">
                                      <p:cBhvr>
                                        <p:cTn dur="1000"/>
                                        <p:tgtEl>
                                          <p:spTgt spid="24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8"/>
          <p:cNvSpPr txBox="1"/>
          <p:nvPr>
            <p:ph type="ctrTitle"/>
          </p:nvPr>
        </p:nvSpPr>
        <p:spPr>
          <a:xfrm>
            <a:off x="1975225" y="2334794"/>
            <a:ext cx="6634200" cy="6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Methods</a:t>
            </a:r>
            <a:endParaRPr/>
          </a:p>
        </p:txBody>
      </p:sp>
      <p:pic>
        <p:nvPicPr>
          <p:cNvPr id="249" name="Google Shape;249;p18"/>
          <p:cNvPicPr preferRelativeResize="0"/>
          <p:nvPr/>
        </p:nvPicPr>
        <p:blipFill>
          <a:blip r:embed="rId3">
            <a:alphaModFix/>
          </a:blip>
          <a:stretch>
            <a:fillRect/>
          </a:stretch>
        </p:blipFill>
        <p:spPr>
          <a:xfrm>
            <a:off x="758600" y="2149201"/>
            <a:ext cx="845078" cy="845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9"/>
          <p:cNvSpPr txBox="1"/>
          <p:nvPr>
            <p:ph type="ctrTitle"/>
          </p:nvPr>
        </p:nvSpPr>
        <p:spPr>
          <a:xfrm>
            <a:off x="1842000" y="2268000"/>
            <a:ext cx="7084800" cy="6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200"/>
              <a:t>When should my album drop</a:t>
            </a:r>
            <a:r>
              <a:rPr lang="en"/>
              <a:t>?</a:t>
            </a:r>
            <a:endParaRPr/>
          </a:p>
        </p:txBody>
      </p:sp>
      <p:sp>
        <p:nvSpPr>
          <p:cNvPr id="255" name="Google Shape;255;p19"/>
          <p:cNvSpPr txBox="1"/>
          <p:nvPr/>
        </p:nvSpPr>
        <p:spPr>
          <a:xfrm>
            <a:off x="708350" y="2046300"/>
            <a:ext cx="908700" cy="1051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4800">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0"/>
          <p:cNvSpPr txBox="1"/>
          <p:nvPr>
            <p:ph type="title"/>
          </p:nvPr>
        </p:nvSpPr>
        <p:spPr>
          <a:xfrm>
            <a:off x="1207850" y="344700"/>
            <a:ext cx="6672300" cy="405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Visualized </a:t>
            </a:r>
            <a:r>
              <a:rPr lang="en"/>
              <a:t>Music Aging</a:t>
            </a:r>
            <a:endParaRPr/>
          </a:p>
        </p:txBody>
      </p:sp>
      <p:sp>
        <p:nvSpPr>
          <p:cNvPr id="261" name="Google Shape;261;p2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62" name="Google Shape;262;p20"/>
          <p:cNvPicPr preferRelativeResize="0"/>
          <p:nvPr/>
        </p:nvPicPr>
        <p:blipFill>
          <a:blip r:embed="rId3">
            <a:alphaModFix/>
          </a:blip>
          <a:stretch>
            <a:fillRect/>
          </a:stretch>
        </p:blipFill>
        <p:spPr>
          <a:xfrm>
            <a:off x="372575" y="1147650"/>
            <a:ext cx="4297415" cy="3779525"/>
          </a:xfrm>
          <a:prstGeom prst="rect">
            <a:avLst/>
          </a:prstGeom>
          <a:noFill/>
          <a:ln>
            <a:noFill/>
          </a:ln>
        </p:spPr>
      </p:pic>
      <p:sp>
        <p:nvSpPr>
          <p:cNvPr id="263" name="Google Shape;263;p20"/>
          <p:cNvSpPr txBox="1"/>
          <p:nvPr>
            <p:ph idx="1" type="body"/>
          </p:nvPr>
        </p:nvSpPr>
        <p:spPr>
          <a:xfrm>
            <a:off x="1207850" y="853625"/>
            <a:ext cx="6776400" cy="405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a:t>1 year to reach the top / 60 years to stay in the game</a:t>
            </a:r>
            <a:endParaRPr b="1"/>
          </a:p>
        </p:txBody>
      </p:sp>
      <p:pic>
        <p:nvPicPr>
          <p:cNvPr id="264" name="Google Shape;264;p20"/>
          <p:cNvPicPr preferRelativeResize="0"/>
          <p:nvPr/>
        </p:nvPicPr>
        <p:blipFill>
          <a:blip r:embed="rId4">
            <a:alphaModFix/>
          </a:blip>
          <a:stretch>
            <a:fillRect/>
          </a:stretch>
        </p:blipFill>
        <p:spPr>
          <a:xfrm>
            <a:off x="4781675" y="1147661"/>
            <a:ext cx="3202575" cy="3779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